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7" r:id="rId2"/>
    <p:sldId id="262" r:id="rId3"/>
    <p:sldId id="263" r:id="rId4"/>
    <p:sldId id="264" r:id="rId5"/>
    <p:sldId id="320" r:id="rId6"/>
    <p:sldId id="282" r:id="rId7"/>
    <p:sldId id="331" r:id="rId8"/>
    <p:sldId id="321" r:id="rId9"/>
    <p:sldId id="322" r:id="rId10"/>
    <p:sldId id="332" r:id="rId11"/>
    <p:sldId id="267" r:id="rId12"/>
    <p:sldId id="333" r:id="rId13"/>
    <p:sldId id="268" r:id="rId14"/>
    <p:sldId id="269" r:id="rId15"/>
    <p:sldId id="270" r:id="rId16"/>
    <p:sldId id="271" r:id="rId17"/>
    <p:sldId id="272" r:id="rId18"/>
    <p:sldId id="273" r:id="rId19"/>
    <p:sldId id="334" r:id="rId20"/>
    <p:sldId id="324" r:id="rId21"/>
    <p:sldId id="323" r:id="rId22"/>
    <p:sldId id="325" r:id="rId23"/>
    <p:sldId id="274" r:id="rId24"/>
    <p:sldId id="328" r:id="rId25"/>
    <p:sldId id="275" r:id="rId26"/>
    <p:sldId id="329" r:id="rId27"/>
    <p:sldId id="335" r:id="rId28"/>
    <p:sldId id="327" r:id="rId29"/>
    <p:sldId id="277" r:id="rId30"/>
    <p:sldId id="285" r:id="rId31"/>
    <p:sldId id="336" r:id="rId32"/>
    <p:sldId id="281" r:id="rId33"/>
    <p:sldId id="319" r:id="rId34"/>
    <p:sldId id="311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CC"/>
    <a:srgbClr val="FF3399"/>
    <a:srgbClr val="FFCCFF"/>
    <a:srgbClr val="DCFAFA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02" autoAdjust="0"/>
    <p:restoredTop sz="94660"/>
  </p:normalViewPr>
  <p:slideViewPr>
    <p:cSldViewPr snapToGrid="0">
      <p:cViewPr varScale="1">
        <p:scale>
          <a:sx n="43" d="100"/>
          <a:sy n="43" d="100"/>
        </p:scale>
        <p:origin x="67" y="73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8" d="100"/>
          <a:sy n="48" d="100"/>
        </p:scale>
        <p:origin x="2684" y="2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5/5/2020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80662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3251556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670614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311252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3200527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84747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730596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9560215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5723140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802178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532027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7518346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5382533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1012623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8945536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3469898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08331052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2774116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9080905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80143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9404902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2144370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00972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25605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05790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9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microsoft.com/office/2007/relationships/hdphoto" Target="../media/hdphoto5.wdp"/><Relationship Id="rId5" Type="http://schemas.openxmlformats.org/officeDocument/2006/relationships/image" Target="../media/image8.png"/><Relationship Id="rId4" Type="http://schemas.openxmlformats.org/officeDocument/2006/relationships/notesSlide" Target="../notesSlides/notesSlide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6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7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microsoft.com/office/2007/relationships/hdphoto" Target="../media/hdphoto8.wdp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6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IFBE-oGp5y0?feature=oembed" TargetMode="External"/><Relationship Id="rId6" Type="http://schemas.openxmlformats.org/officeDocument/2006/relationships/image" Target="../media/image15.jpeg"/><Relationship Id="rId5" Type="http://schemas.openxmlformats.org/officeDocument/2006/relationships/hyperlink" Target="https://www.youtube.com/watch?v=IFBE-oGp5y0" TargetMode="External"/><Relationship Id="rId4" Type="http://schemas.openxmlformats.org/officeDocument/2006/relationships/image" Target="../media/image1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4.png"/><Relationship Id="rId4" Type="http://schemas.openxmlformats.org/officeDocument/2006/relationships/hyperlink" Target="https://quizlet.com/join/ZRwGaVKgR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m.post.naver.com/viewer/postView.nhn?volumeNo=27756254&amp;memberNo=10824066&amp;vType=VERTICAL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9.jpe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10.png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4" Type="http://schemas.microsoft.com/office/2007/relationships/hdphoto" Target="../media/hdphoto9.wdp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0.wdp"/><Relationship Id="rId5" Type="http://schemas.openxmlformats.org/officeDocument/2006/relationships/image" Target="../media/image21.png"/><Relationship Id="rId4" Type="http://schemas.microsoft.com/office/2007/relationships/hdphoto" Target="../media/hdphoto9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6" Type="http://schemas.microsoft.com/office/2007/relationships/hdphoto" Target="../media/hdphoto11.wdp"/><Relationship Id="rId5" Type="http://schemas.openxmlformats.org/officeDocument/2006/relationships/image" Target="../media/image22.png"/><Relationship Id="rId4" Type="http://schemas.microsoft.com/office/2007/relationships/hdphoto" Target="../media/hdphoto9.wdp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23.jpeg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R97F_a26Hn4?feature=oembed" TargetMode="External"/><Relationship Id="rId6" Type="http://schemas.openxmlformats.org/officeDocument/2006/relationships/hyperlink" Target="https://www.youtube.com/watch?v=R97F_a26Hn4" TargetMode="External"/><Relationship Id="rId5" Type="http://schemas.microsoft.com/office/2007/relationships/hdphoto" Target="../media/hdphoto9.wdp"/><Relationship Id="rId4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3.wdp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jpeg"/><Relationship Id="rId5" Type="http://schemas.openxmlformats.org/officeDocument/2006/relationships/hyperlink" Target="https://m.post.naver.com/viewer/postView.nhn?volumeNo=6131570&amp;memberNo=856760&amp;clipNo=11&amp;searchKeyword=%EC%98%88%EC%88%A0%EA%B0%80%EB%93%A4%EC%9D%98%20%EB%AA%85%EC%96%B8" TargetMode="External"/><Relationship Id="rId4" Type="http://schemas.microsoft.com/office/2007/relationships/hdphoto" Target="../media/hdphoto1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microsoft.com/office/2007/relationships/hdphoto" Target="../media/hdphoto14.wdp"/><Relationship Id="rId4" Type="http://schemas.openxmlformats.org/officeDocument/2006/relationships/image" Target="../media/image29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hyperlink" Target="http://clipart-library.com/writing-book-cliparts.html" TargetMode="External"/><Relationship Id="rId3" Type="http://schemas.openxmlformats.org/officeDocument/2006/relationships/hyperlink" Target="https://www.youtube.com/watch?v=R97F_a26Hn4" TargetMode="External"/><Relationship Id="rId7" Type="http://schemas.openxmlformats.org/officeDocument/2006/relationships/hyperlink" Target="https://post.naver.com/viewer/postView.nhn?memberNo=6761635&amp;volumeNo=11294267" TargetMode="External"/><Relationship Id="rId2" Type="http://schemas.openxmlformats.org/officeDocument/2006/relationships/hyperlink" Target="https://www.youtube.com/watch?v=IFBE-oGp5y0" TargetMode="External"/><Relationship Id="rId1" Type="http://schemas.openxmlformats.org/officeDocument/2006/relationships/slideLayout" Target="../slideLayouts/slideLayout3.xml"/><Relationship Id="rId6" Type="http://schemas.openxmlformats.org/officeDocument/2006/relationships/hyperlink" Target="http://clipart-library.com/snack-cliparts.html" TargetMode="External"/><Relationship Id="rId5" Type="http://schemas.openxmlformats.org/officeDocument/2006/relationships/hyperlink" Target="https://m.post.naver.com/viewer/postView.nhn?volumeNo=6131570&amp;memberNo=856760&amp;clipNo=11&amp;searchKeyword=%EC%98%88%EC%88%A0%EA%B0%80%EB%93%A4%EC%9D%98%20%EB%AA%85%EC%96%B8" TargetMode="External"/><Relationship Id="rId4" Type="http://schemas.openxmlformats.org/officeDocument/2006/relationships/hyperlink" Target="https://m.post.naver.com/viewer/postView.nhn?volumeNo=27756254&amp;memberNo=10824066&amp;vType=VERTICAL" TargetMode="External"/><Relationship Id="rId9" Type="http://schemas.openxmlformats.org/officeDocument/2006/relationships/hyperlink" Target="https://www.uihere.com/free-cliparts/question-mark-emoticon-clip-art-silly-question-cliparts-1429704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004777" y="2264071"/>
            <a:ext cx="10182447" cy="36257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ko-KR" altLang="en-US" dirty="0"/>
              <a:t> </a:t>
            </a: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br>
              <a:rPr lang="ko-KR" altLang="en-US" dirty="0"/>
            </a:br>
            <a:r>
              <a:rPr lang="ko-KR" altLang="en-US" dirty="0"/>
              <a:t>재외동포를 위한 한국어</a:t>
            </a:r>
            <a:r>
              <a:rPr lang="en-US" altLang="ko-KR" dirty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br>
              <a:rPr lang="ko-KR" altLang="en-US" dirty="0"/>
            </a:br>
            <a:r>
              <a:rPr lang="en-US" altLang="ko-KR" dirty="0"/>
              <a:t>6-1 </a:t>
            </a:r>
            <a:br>
              <a:rPr lang="ko-KR" altLang="en-US" dirty="0"/>
            </a:br>
            <a:endParaRPr lang="ko-KR" altLang="en-US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ko-KR" alt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</a:t>
            </a:r>
            <a:r>
              <a:rPr kumimoji="0" lang="en-US" altLang="ko-KR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(NAKS)</a:t>
            </a:r>
            <a:endParaRPr kumimoji="0" lang="ko-KR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-US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3F3259F5-6A4F-4099-9DBE-CEEB60F87E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38933"/>
            <a:ext cx="2144046" cy="214404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778C35CE-FCF1-4C77-9EE4-11141605B128}"/>
              </a:ext>
            </a:extLst>
          </p:cNvPr>
          <p:cNvGrpSpPr/>
          <p:nvPr/>
        </p:nvGrpSpPr>
        <p:grpSpPr>
          <a:xfrm>
            <a:off x="8475405" y="3974294"/>
            <a:ext cx="2777613" cy="2731306"/>
            <a:chOff x="9022080" y="1279773"/>
            <a:chExt cx="3627120" cy="3326158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9BF47737-301F-4DE1-A9EC-7762E503DAF0}"/>
                </a:ext>
              </a:extLst>
            </p:cNvPr>
            <p:cNvSpPr/>
            <p:nvPr/>
          </p:nvSpPr>
          <p:spPr>
            <a:xfrm>
              <a:off x="9022080" y="1279773"/>
              <a:ext cx="3627120" cy="3326157"/>
            </a:xfrm>
            <a:prstGeom prst="ellipse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52BF1A6-0B59-4797-AF0A-9D2B58000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963" b="76667" l="36042" r="82240">
                          <a14:foregroundMark x1="57292" y1="62593" x2="56510" y2="67315"/>
                          <a14:foregroundMark x1="56510" y1="67315" x2="57240" y2="68704"/>
                          <a14:foregroundMark x1="63229" y1="65000" x2="63229" y2="67130"/>
                          <a14:foregroundMark x1="62865" y1="63704" x2="63021" y2="64167"/>
                          <a14:foregroundMark x1="63073" y1="63796" x2="63229" y2="64167"/>
                          <a14:foregroundMark x1="61406" y1="46759" x2="61406" y2="46759"/>
                          <a14:foregroundMark x1="61458" y1="47222" x2="61771" y2="48704"/>
                          <a14:foregroundMark x1="61667" y1="49352" x2="61667" y2="50185"/>
                          <a14:foregroundMark x1="61927" y1="50648" x2="61927" y2="51389"/>
                          <a14:foregroundMark x1="60156" y1="50000" x2="60156" y2="50000"/>
                          <a14:foregroundMark x1="59271" y1="48519" x2="59271" y2="48426"/>
                          <a14:foregroundMark x1="57396" y1="46204" x2="57396" y2="46204"/>
                          <a14:foregroundMark x1="57969" y1="45556" x2="57969" y2="45556"/>
                          <a14:foregroundMark x1="57188" y1="46296" x2="56615" y2="47222"/>
                          <a14:foregroundMark x1="48594" y1="38704" x2="49531" y2="40370"/>
                          <a14:foregroundMark x1="49896" y1="54815" x2="50417" y2="55556"/>
                          <a14:foregroundMark x1="45469" y1="46481" x2="44896" y2="48333"/>
                          <a14:foregroundMark x1="50729" y1="55370" x2="51302" y2="55370"/>
                          <a14:foregroundMark x1="44479" y1="56019" x2="44479" y2="56389"/>
                          <a14:foregroundMark x1="45469" y1="50741" x2="45885" y2="50741"/>
                          <a14:foregroundMark x1="41042" y1="43519" x2="41615" y2="46111"/>
                          <a14:foregroundMark x1="36094" y1="36019" x2="36406" y2="36852"/>
                          <a14:foregroundMark x1="37083" y1="36019" x2="37135" y2="36667"/>
                          <a14:foregroundMark x1="36667" y1="36204" x2="36771" y2="37037"/>
                          <a14:foregroundMark x1="38490" y1="36574" x2="38490" y2="36667"/>
                          <a14:foregroundMark x1="36354" y1="36111" x2="36458" y2="36667"/>
                          <a14:foregroundMark x1="38229" y1="36667" x2="38281" y2="36389"/>
                          <a14:foregroundMark x1="37760" y1="36389" x2="37396" y2="37870"/>
                          <a14:foregroundMark x1="36771" y1="37315" x2="36771" y2="37963"/>
                          <a14:foregroundMark x1="36042" y1="37685" x2="36458" y2="37500"/>
                          <a14:foregroundMark x1="38229" y1="36667" x2="37656" y2="36019"/>
                          <a14:foregroundMark x1="37188" y1="35741" x2="36510" y2="36759"/>
                          <a14:foregroundMark x1="37083" y1="38333" x2="37240" y2="38704"/>
                          <a14:foregroundMark x1="37917" y1="37315" x2="37500" y2="36204"/>
                          <a14:foregroundMark x1="38281" y1="37407" x2="39219" y2="37407"/>
                          <a14:foregroundMark x1="38333" y1="36111" x2="38958" y2="36759"/>
                          <a14:foregroundMark x1="38750" y1="37870" x2="38906" y2="38056"/>
                          <a14:foregroundMark x1="37552" y1="37963" x2="38646" y2="37778"/>
                          <a14:foregroundMark x1="37813" y1="37315" x2="38542" y2="37963"/>
                          <a14:foregroundMark x1="38906" y1="37870" x2="38646" y2="35833"/>
                          <a14:foregroundMark x1="38646" y1="35185" x2="37969" y2="36389"/>
                          <a14:foregroundMark x1="39063" y1="37870" x2="39115" y2="38519"/>
                          <a14:foregroundMark x1="38177" y1="34537" x2="38229" y2="35278"/>
                          <a14:foregroundMark x1="36771" y1="34722" x2="36771" y2="35741"/>
                          <a14:foregroundMark x1="38854" y1="35741" x2="39323" y2="36481"/>
                          <a14:foregroundMark x1="39792" y1="34722" x2="39740" y2="36204"/>
                          <a14:foregroundMark x1="39688" y1="37778" x2="40417" y2="37963"/>
                          <a14:foregroundMark x1="40469" y1="36574" x2="40365" y2="36759"/>
                          <a14:foregroundMark x1="41458" y1="34537" x2="41771" y2="35370"/>
                          <a14:foregroundMark x1="41458" y1="36574" x2="43229" y2="37407"/>
                          <a14:foregroundMark x1="40833" y1="37685" x2="43073" y2="37500"/>
                          <a14:foregroundMark x1="40469" y1="38148" x2="42552" y2="38333"/>
                          <a14:foregroundMark x1="42969" y1="38148" x2="45417" y2="37315"/>
                          <a14:foregroundMark x1="44375" y1="36852" x2="43958" y2="36574"/>
                          <a14:foregroundMark x1="45260" y1="36574" x2="44010" y2="36667"/>
                          <a14:foregroundMark x1="70365" y1="62407" x2="70365" y2="62130"/>
                          <a14:foregroundMark x1="82240" y1="58889" x2="82240" y2="58889"/>
                          <a14:foregroundMark x1="40313" y1="35185" x2="40313" y2="35370"/>
                          <a14:foregroundMark x1="40313" y1="35370" x2="40156" y2="35926"/>
                          <a14:foregroundMark x1="39115" y1="35370" x2="42865" y2="36481"/>
                          <a14:foregroundMark x1="42865" y1="36481" x2="39896" y2="35185"/>
                          <a14:foregroundMark x1="39896" y1="35185" x2="40156" y2="35185"/>
                          <a14:foregroundMark x1="43021" y1="36111" x2="42917" y2="36667"/>
                          <a14:foregroundMark x1="43021" y1="36481" x2="43021" y2="36481"/>
                          <a14:foregroundMark x1="44115" y1="36204" x2="45625" y2="36019"/>
                          <a14:foregroundMark x1="43229" y1="35093" x2="43490" y2="36667"/>
                          <a14:foregroundMark x1="39375" y1="37963" x2="39115" y2="38333"/>
                          <a14:foregroundMark x1="36875" y1="38333" x2="39688" y2="39167"/>
                          <a14:foregroundMark x1="39688" y1="39167" x2="42552" y2="38426"/>
                          <a14:foregroundMark x1="42552" y1="38426" x2="45417" y2="38519"/>
                          <a14:foregroundMark x1="45417" y1="38519" x2="45833" y2="38333"/>
                          <a14:foregroundMark x1="49479" y1="39815" x2="51094" y2="43519"/>
                          <a14:foregroundMark x1="50990" y1="47222" x2="49688" y2="48519"/>
                          <a14:foregroundMark x1="41771" y1="45741" x2="42031" y2="47870"/>
                          <a14:foregroundMark x1="51927" y1="56019" x2="52396" y2="57593"/>
                          <a14:foregroundMark x1="52083" y1="58611" x2="52552" y2="60648"/>
                        </a14:backgroundRemoval>
                      </a14:imgEffect>
                      <a14:imgEffect>
                        <a14:sharpenSoften amount="50000"/>
                      </a14:imgEffect>
                    </a14:imgLayer>
                  </a14:imgProps>
                </a:ext>
              </a:extLst>
            </a:blip>
            <a:srcRect l="34913" t="21919" r="33831" b="17100"/>
            <a:stretch/>
          </p:blipFill>
          <p:spPr>
            <a:xfrm>
              <a:off x="9357383" y="1404752"/>
              <a:ext cx="2917041" cy="320117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1502B15-FDB5-430E-A6DF-D3675DFBF3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8732063" y="92870"/>
            <a:ext cx="3175457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00855" y="76455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노력 관련 어휘</a:t>
            </a:r>
            <a:endParaRPr lang="en-US" sz="40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05ADD56B-3976-4410-B379-5ED3A0F15ABD}"/>
              </a:ext>
            </a:extLst>
          </p:cNvPr>
          <p:cNvSpPr/>
          <p:nvPr/>
        </p:nvSpPr>
        <p:spPr>
          <a:xfrm>
            <a:off x="7957880" y="5425062"/>
            <a:ext cx="4064000" cy="1170621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연습문제 </a:t>
            </a:r>
            <a:r>
              <a:rPr lang="en-US" altLang="ko-KR" sz="3200" dirty="0"/>
              <a:t>2</a:t>
            </a:r>
            <a:r>
              <a:rPr lang="ko-KR" altLang="en-US" sz="3200" dirty="0"/>
              <a:t>번을 풀어 보세요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6E6B593-D6A7-4B54-81AC-3AD52582D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5124680"/>
              </p:ext>
            </p:extLst>
          </p:nvPr>
        </p:nvGraphicFramePr>
        <p:xfrm>
          <a:off x="0" y="879149"/>
          <a:ext cx="12192000" cy="40437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58779118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2756575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107939525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762136830"/>
                    </a:ext>
                  </a:extLst>
                </a:gridCol>
              </a:tblGrid>
              <a:tr h="2009857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피나는 노력</a:t>
                      </a:r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최선을 다하다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노력을 기울이다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991956"/>
                  </a:ext>
                </a:extLst>
              </a:tr>
              <a:tr h="2033868">
                <a:tc gridSpan="2"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어려움을 견디다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참다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000" dirty="0"/>
                        <a:t>어려움을 이겨내다</a:t>
                      </a:r>
                      <a:r>
                        <a:rPr lang="en-US" altLang="ko-KR" sz="4000" dirty="0"/>
                        <a:t>/</a:t>
                      </a:r>
                      <a:r>
                        <a:rPr lang="ko-KR" altLang="en-US" sz="4000" dirty="0"/>
                        <a:t>극복하다</a:t>
                      </a:r>
                      <a:endParaRPr lang="en-US" sz="40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2738209"/>
                  </a:ext>
                </a:extLst>
              </a:tr>
            </a:tbl>
          </a:graphicData>
        </a:graphic>
      </p:graphicFrame>
      <p:sp>
        <p:nvSpPr>
          <p:cNvPr id="17" name="Rectangle: Folded Corner 16">
            <a:extLst>
              <a:ext uri="{FF2B5EF4-FFF2-40B4-BE49-F238E27FC236}">
                <a16:creationId xmlns:a16="http://schemas.microsoft.com/office/drawing/2014/main" id="{92F7B2AC-B6F6-4C87-9A12-1FDFBCA4915F}"/>
              </a:ext>
            </a:extLst>
          </p:cNvPr>
          <p:cNvSpPr/>
          <p:nvPr/>
        </p:nvSpPr>
        <p:spPr>
          <a:xfrm rot="308093">
            <a:off x="7214914" y="1966479"/>
            <a:ext cx="3051544" cy="1328628"/>
          </a:xfrm>
          <a:prstGeom prst="foldedCorner">
            <a:avLst>
              <a:gd name="adj" fmla="val 227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US" altLang="ko-KR" sz="2000" dirty="0"/>
          </a:p>
          <a:p>
            <a:pPr algn="ctr">
              <a:spcBef>
                <a:spcPts val="600"/>
              </a:spcBef>
            </a:pPr>
            <a:r>
              <a:rPr lang="ko-KR" altLang="en-US" sz="3600" dirty="0"/>
              <a:t>노력을 쏟다</a:t>
            </a:r>
            <a:endParaRPr lang="en-US" sz="3600" dirty="0"/>
          </a:p>
        </p:txBody>
      </p:sp>
      <p:sp>
        <p:nvSpPr>
          <p:cNvPr id="19" name="Rectangle: Folded Corner 18">
            <a:extLst>
              <a:ext uri="{FF2B5EF4-FFF2-40B4-BE49-F238E27FC236}">
                <a16:creationId xmlns:a16="http://schemas.microsoft.com/office/drawing/2014/main" id="{B0D3D611-EF3E-4722-B67B-28E2A102AE02}"/>
              </a:ext>
            </a:extLst>
          </p:cNvPr>
          <p:cNvSpPr/>
          <p:nvPr/>
        </p:nvSpPr>
        <p:spPr>
          <a:xfrm rot="21266609">
            <a:off x="1675083" y="4517232"/>
            <a:ext cx="3051544" cy="1521549"/>
          </a:xfrm>
          <a:prstGeom prst="foldedCorner">
            <a:avLst>
              <a:gd name="adj" fmla="val 227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US" altLang="ko-KR" sz="2000" dirty="0"/>
          </a:p>
          <a:p>
            <a:pPr algn="ctr">
              <a:spcBef>
                <a:spcPts val="600"/>
              </a:spcBef>
            </a:pPr>
            <a:r>
              <a:rPr lang="ko-KR" altLang="en-US" sz="3600" dirty="0"/>
              <a:t>피나는 노력 끝에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0765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7" grpId="0" animBg="1"/>
      <p:bldP spid="1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AA379C5-1108-44BF-82E2-11360C88CA8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7265" t="28281" r="10778" b="61302"/>
          <a:stretch/>
        </p:blipFill>
        <p:spPr>
          <a:xfrm>
            <a:off x="15240" y="14845"/>
            <a:ext cx="12161520" cy="828104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8E7FB9E9-48F3-42CD-9258-16FC33C6A770}"/>
              </a:ext>
            </a:extLst>
          </p:cNvPr>
          <p:cNvSpPr txBox="1"/>
          <p:nvPr/>
        </p:nvSpPr>
        <p:spPr>
          <a:xfrm>
            <a:off x="341154" y="1040428"/>
            <a:ext cx="11175768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로라가 예술가하고 인터뷰하는 내용을 들어 볼 거예요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</a:t>
            </a:r>
            <a:endParaRPr lang="en-US" sz="30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2C98584-1616-4DB2-8689-0CF73090B1E6}"/>
              </a:ext>
            </a:extLst>
          </p:cNvPr>
          <p:cNvSpPr txBox="1"/>
          <p:nvPr/>
        </p:nvSpPr>
        <p:spPr>
          <a:xfrm>
            <a:off x="341154" y="1758595"/>
            <a:ext cx="102206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먼저 로라가 인터뷰하는 사람이 누구인지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8C04BC"/>
                </a:solidFill>
                <a:latin typeface="+mn-ea"/>
              </a:rPr>
              <a:t>로라는 어떤 질문을 하는지 잘 들어 보세요</a:t>
            </a:r>
            <a:r>
              <a:rPr lang="en-US" altLang="ko-KR" sz="3000" b="1" dirty="0">
                <a:solidFill>
                  <a:srgbClr val="8C04BC"/>
                </a:solidFill>
                <a:latin typeface="+mn-ea"/>
              </a:rPr>
              <a:t>.</a:t>
            </a:r>
            <a:endParaRPr lang="en-US" sz="3000" b="1" dirty="0">
              <a:solidFill>
                <a:srgbClr val="8C04BC"/>
              </a:solidFill>
              <a:latin typeface="+mn-ea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C742C6D-1448-4B1E-B604-3DB050BB8167}"/>
              </a:ext>
            </a:extLst>
          </p:cNvPr>
          <p:cNvSpPr txBox="1"/>
          <p:nvPr/>
        </p:nvSpPr>
        <p:spPr>
          <a:xfrm>
            <a:off x="6648303" y="3222196"/>
            <a:ext cx="554369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B050"/>
                </a:solidFill>
                <a:latin typeface="+mn-ea"/>
              </a:rPr>
              <a:t>이 화가의 작품 세계는 어떤가요</a:t>
            </a:r>
            <a:r>
              <a:rPr lang="en-US" altLang="ko-KR" sz="28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28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A7A7713-F032-46EB-87DF-68941C1E4B3C}"/>
              </a:ext>
            </a:extLst>
          </p:cNvPr>
          <p:cNvSpPr txBox="1"/>
          <p:nvPr/>
        </p:nvSpPr>
        <p:spPr>
          <a:xfrm>
            <a:off x="6648302" y="3948399"/>
            <a:ext cx="554369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0070C0"/>
                </a:solidFill>
                <a:latin typeface="+mn-ea"/>
              </a:rPr>
              <a:t>이 화가는 어떤 점을 힘들어해요</a:t>
            </a:r>
            <a:r>
              <a:rPr lang="en-US" altLang="ko-KR" sz="28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28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040DB3B-4A75-4A53-AA8E-86DA399A8667}"/>
              </a:ext>
            </a:extLst>
          </p:cNvPr>
          <p:cNvSpPr/>
          <p:nvPr/>
        </p:nvSpPr>
        <p:spPr>
          <a:xfrm>
            <a:off x="11131641" y="908775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30</a:t>
            </a:r>
            <a:endParaRPr lang="en-US" sz="1600" dirty="0"/>
          </a:p>
        </p:txBody>
      </p:sp>
      <p:sp>
        <p:nvSpPr>
          <p:cNvPr id="18" name="Title 1">
            <a:extLst>
              <a:ext uri="{FF2B5EF4-FFF2-40B4-BE49-F238E27FC236}">
                <a16:creationId xmlns:a16="http://schemas.microsoft.com/office/drawing/2014/main" id="{09EFAF9A-ABA1-49AB-97D1-C1EB039934D6}"/>
              </a:ext>
            </a:extLst>
          </p:cNvPr>
          <p:cNvSpPr txBox="1">
            <a:spLocks/>
          </p:cNvSpPr>
          <p:nvPr/>
        </p:nvSpPr>
        <p:spPr>
          <a:xfrm>
            <a:off x="9159754" y="95496"/>
            <a:ext cx="2804160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112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F286AD2D-96E9-4080-9CF6-CE8A218243EB}"/>
              </a:ext>
            </a:extLst>
          </p:cNvPr>
          <p:cNvSpPr txBox="1"/>
          <p:nvPr/>
        </p:nvSpPr>
        <p:spPr>
          <a:xfrm>
            <a:off x="6648303" y="4674602"/>
            <a:ext cx="5543697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800" b="1" dirty="0">
                <a:solidFill>
                  <a:srgbClr val="C00000"/>
                </a:solidFill>
                <a:latin typeface="+mn-ea"/>
              </a:rPr>
              <a:t>앞으로의 계획은 뭐예요</a:t>
            </a:r>
            <a:r>
              <a:rPr lang="en-US" altLang="ko-KR" sz="28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28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F378511-7385-47CD-8613-0B317631997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5650" y="3003110"/>
            <a:ext cx="6202653" cy="2814462"/>
          </a:xfrm>
          <a:prstGeom prst="rect">
            <a:avLst/>
          </a:prstGeom>
        </p:spPr>
      </p:pic>
      <p:pic>
        <p:nvPicPr>
          <p:cNvPr id="2" name="030">
            <a:hlinkClick r:id="" action="ppaction://media"/>
            <a:extLst>
              <a:ext uri="{FF2B5EF4-FFF2-40B4-BE49-F238E27FC236}">
                <a16:creationId xmlns:a16="http://schemas.microsoft.com/office/drawing/2014/main" id="{1DAFF5C8-DFB3-4730-BC93-B391AE4B96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189010" y="894070"/>
            <a:ext cx="942631" cy="942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395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4302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3" grpId="0"/>
      <p:bldP spid="24" grpId="0"/>
      <p:bldP spid="25" grpId="0"/>
      <p:bldP spid="15" grpId="0"/>
      <p:bldP spid="1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831753E-1A74-45D9-A913-663928DBBE4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8663" t="14749" r="19855" b="19690"/>
          <a:stretch/>
        </p:blipFill>
        <p:spPr>
          <a:xfrm>
            <a:off x="173305" y="152069"/>
            <a:ext cx="11845389" cy="5919122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7778BCC7-AE6B-4000-9891-4C271C9413FC}"/>
              </a:ext>
            </a:extLst>
          </p:cNvPr>
          <p:cNvSpPr/>
          <p:nvPr/>
        </p:nvSpPr>
        <p:spPr>
          <a:xfrm>
            <a:off x="7191946" y="6030874"/>
            <a:ext cx="4826748" cy="675057"/>
          </a:xfrm>
          <a:prstGeom prst="roundRect">
            <a:avLst/>
          </a:prstGeom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000" dirty="0"/>
              <a:t>2</a:t>
            </a:r>
            <a:r>
              <a:rPr lang="ko-KR" altLang="en-US" sz="3000" dirty="0"/>
              <a:t>명씩 대화문 함께 읽기 </a:t>
            </a:r>
            <a:endParaRPr lang="en-US" sz="30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7163BA8-1657-48A9-8A7E-5B73C97FAD94}"/>
              </a:ext>
            </a:extLst>
          </p:cNvPr>
          <p:cNvCxnSpPr>
            <a:cxnSpLocks/>
          </p:cNvCxnSpPr>
          <p:nvPr/>
        </p:nvCxnSpPr>
        <p:spPr>
          <a:xfrm>
            <a:off x="3572539" y="616689"/>
            <a:ext cx="30621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A1E2C71-4A7B-4B92-B0A4-3CA7A4397FA6}"/>
              </a:ext>
            </a:extLst>
          </p:cNvPr>
          <p:cNvCxnSpPr>
            <a:cxnSpLocks/>
          </p:cNvCxnSpPr>
          <p:nvPr/>
        </p:nvCxnSpPr>
        <p:spPr>
          <a:xfrm>
            <a:off x="1928036" y="1109329"/>
            <a:ext cx="153817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D1D298A-FB44-4A0B-8F38-903B039BE335}"/>
              </a:ext>
            </a:extLst>
          </p:cNvPr>
          <p:cNvCxnSpPr>
            <a:cxnSpLocks/>
          </p:cNvCxnSpPr>
          <p:nvPr/>
        </p:nvCxnSpPr>
        <p:spPr>
          <a:xfrm>
            <a:off x="1935126" y="1587795"/>
            <a:ext cx="16374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DFFD72D3-2CE6-40B1-BA46-A51D84ACFE46}"/>
              </a:ext>
            </a:extLst>
          </p:cNvPr>
          <p:cNvCxnSpPr>
            <a:cxnSpLocks/>
          </p:cNvCxnSpPr>
          <p:nvPr/>
        </p:nvCxnSpPr>
        <p:spPr>
          <a:xfrm>
            <a:off x="3958856" y="1577162"/>
            <a:ext cx="194221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030D5CD0-A3FE-4DC6-A5F9-BCD27D96EA1E}"/>
              </a:ext>
            </a:extLst>
          </p:cNvPr>
          <p:cNvCxnSpPr>
            <a:cxnSpLocks/>
          </p:cNvCxnSpPr>
          <p:nvPr/>
        </p:nvCxnSpPr>
        <p:spPr>
          <a:xfrm>
            <a:off x="9420447" y="1587795"/>
            <a:ext cx="163741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1213A0E-A68F-44E9-83EC-F38C7B8B86CF}"/>
              </a:ext>
            </a:extLst>
          </p:cNvPr>
          <p:cNvCxnSpPr>
            <a:cxnSpLocks/>
          </p:cNvCxnSpPr>
          <p:nvPr/>
        </p:nvCxnSpPr>
        <p:spPr>
          <a:xfrm>
            <a:off x="3739117" y="5936513"/>
            <a:ext cx="159842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22555C20-E845-44CE-8E31-97BF2B9CBC82}"/>
              </a:ext>
            </a:extLst>
          </p:cNvPr>
          <p:cNvCxnSpPr>
            <a:cxnSpLocks/>
          </p:cNvCxnSpPr>
          <p:nvPr/>
        </p:nvCxnSpPr>
        <p:spPr>
          <a:xfrm flipV="1">
            <a:off x="7191946" y="5940058"/>
            <a:ext cx="1239673" cy="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A037C786-0694-4444-943A-2E40B75629DC}"/>
              </a:ext>
            </a:extLst>
          </p:cNvPr>
          <p:cNvSpPr/>
          <p:nvPr/>
        </p:nvSpPr>
        <p:spPr>
          <a:xfrm>
            <a:off x="2757953" y="1614377"/>
            <a:ext cx="6847367" cy="2551814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4800" b="1" dirty="0"/>
              <a:t>인터뷰 주요 부분 상세 보기</a:t>
            </a:r>
            <a:endParaRPr lang="en-US" sz="4800" b="1" dirty="0"/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6EC2261B-A92A-478D-8323-6922F3A5ECB2}"/>
              </a:ext>
            </a:extLst>
          </p:cNvPr>
          <p:cNvCxnSpPr>
            <a:cxnSpLocks/>
          </p:cNvCxnSpPr>
          <p:nvPr/>
        </p:nvCxnSpPr>
        <p:spPr>
          <a:xfrm>
            <a:off x="5369443" y="4426688"/>
            <a:ext cx="306217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3034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2E8BAE29-124F-4DFB-BCAE-BC413C8AD5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95" t="51288" r="61063" b="-135"/>
          <a:stretch/>
        </p:blipFill>
        <p:spPr>
          <a:xfrm>
            <a:off x="-2" y="0"/>
            <a:ext cx="3518751" cy="6273209"/>
          </a:xfrm>
          <a:prstGeom prst="rect">
            <a:avLst/>
          </a:prstGeom>
        </p:spPr>
      </p:pic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442152B-88C2-4A9E-A088-DED155DA2A21}"/>
              </a:ext>
            </a:extLst>
          </p:cNvPr>
          <p:cNvSpPr/>
          <p:nvPr/>
        </p:nvSpPr>
        <p:spPr>
          <a:xfrm>
            <a:off x="1758886" y="145024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다시피 하다</a:t>
            </a:r>
            <a:endParaRPr lang="en-US" sz="3200" dirty="0">
              <a:latin typeface="+mn-ea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AC562A7-C483-49C8-AB86-994232398C36}"/>
              </a:ext>
            </a:extLst>
          </p:cNvPr>
          <p:cNvSpPr txBox="1"/>
          <p:nvPr/>
        </p:nvSpPr>
        <p:spPr>
          <a:xfrm>
            <a:off x="3537737" y="911302"/>
            <a:ext cx="747404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세계 최고의 발레리나가 되기 위해 발레리나들은 얼마나 연습을 할까요</a:t>
            </a:r>
            <a:r>
              <a:rPr lang="en-US" altLang="ko-KR" sz="3000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CC226B7-7E7F-47D2-B800-62FDC823F030}"/>
              </a:ext>
            </a:extLst>
          </p:cNvPr>
          <p:cNvSpPr txBox="1"/>
          <p:nvPr/>
        </p:nvSpPr>
        <p:spPr>
          <a:xfrm>
            <a:off x="3518748" y="4582949"/>
            <a:ext cx="8673251" cy="15815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무언가에 목숨을 </a:t>
            </a: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걸다시피 하면 </a:t>
            </a:r>
            <a:r>
              <a:rPr lang="ko-KR" altLang="en-US" sz="3600" b="1" dirty="0">
                <a:latin typeface="+mn-ea"/>
              </a:rPr>
              <a:t>정말 꿈을 이룰 수 있겠죠</a:t>
            </a:r>
            <a:r>
              <a:rPr lang="en-US" altLang="ko-KR" sz="3600" b="1" dirty="0">
                <a:latin typeface="+mn-ea"/>
              </a:rPr>
              <a:t>?</a:t>
            </a:r>
            <a:r>
              <a:rPr lang="ko-KR" altLang="en-US" sz="3600" b="1" dirty="0">
                <a:latin typeface="+mn-ea"/>
              </a:rPr>
              <a:t> </a:t>
            </a:r>
            <a:endParaRPr lang="en-US" sz="32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87C3E4A-EC53-47FF-A7B5-A163723A6344}"/>
              </a:ext>
            </a:extLst>
          </p:cNvPr>
          <p:cNvSpPr txBox="1"/>
          <p:nvPr/>
        </p:nvSpPr>
        <p:spPr>
          <a:xfrm>
            <a:off x="3537738" y="2050060"/>
            <a:ext cx="896614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학생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하루 종일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일 년 내내 연습만 할 것 같아요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DC69E5B-C4B5-442F-A739-037A619F7408}"/>
              </a:ext>
            </a:extLst>
          </p:cNvPr>
          <p:cNvSpPr txBox="1"/>
          <p:nvPr/>
        </p:nvSpPr>
        <p:spPr>
          <a:xfrm>
            <a:off x="3537738" y="2672055"/>
            <a:ext cx="8502079" cy="1702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밥 먹는 시간만 제외하면 거의 연습만 한다고 해요</a:t>
            </a:r>
            <a:r>
              <a:rPr lang="en-US" altLang="ko-KR" sz="3000" dirty="0">
                <a:latin typeface="+mn-ea"/>
              </a:rPr>
              <a:t>. </a:t>
            </a:r>
            <a:r>
              <a:rPr lang="ko-KR" altLang="en-US" sz="3000" dirty="0">
                <a:latin typeface="+mn-ea"/>
              </a:rPr>
              <a:t>실제로 연습실에서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살다시피 한대요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3132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7E5E4E-58F7-4FD2-84AB-4B1888741195}"/>
              </a:ext>
            </a:extLst>
          </p:cNvPr>
          <p:cNvSpPr txBox="1"/>
          <p:nvPr/>
        </p:nvSpPr>
        <p:spPr>
          <a:xfrm>
            <a:off x="-1" y="937386"/>
            <a:ext cx="12191999" cy="1216759"/>
          </a:xfrm>
          <a:prstGeom prst="wave">
            <a:avLst>
              <a:gd name="adj1" fmla="val 8027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This expression is only attached to a verb and tells that the subject is doing something </a:t>
            </a:r>
          </a:p>
          <a:p>
            <a:r>
              <a:rPr lang="en-US" sz="2400" dirty="0"/>
              <a:t> close to the literal meaning of the phrase.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CA968C-C48A-4307-9C89-6AB8CA237303}"/>
              </a:ext>
            </a:extLst>
          </p:cNvPr>
          <p:cNvSpPr txBox="1"/>
          <p:nvPr/>
        </p:nvSpPr>
        <p:spPr>
          <a:xfrm>
            <a:off x="369056" y="2370475"/>
            <a:ext cx="122077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공연을 앞두고 그는 연습실에서 </a:t>
            </a:r>
            <a:r>
              <a:rPr lang="ko-KR" altLang="en-US" sz="3000" b="1" dirty="0">
                <a:solidFill>
                  <a:srgbClr val="FF0000"/>
                </a:solidFill>
              </a:rPr>
              <a:t>살다시피 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431651E-0563-4D30-BC2A-657D4B2646AF}"/>
              </a:ext>
            </a:extLst>
          </p:cNvPr>
          <p:cNvSpPr txBox="1"/>
          <p:nvPr/>
        </p:nvSpPr>
        <p:spPr>
          <a:xfrm>
            <a:off x="369056" y="3312558"/>
            <a:ext cx="1152196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그 작가의 드라마를 하도 보다보니 대사를 거의 </a:t>
            </a:r>
            <a:r>
              <a:rPr lang="ko-KR" altLang="en-US" sz="3000" b="1" dirty="0">
                <a:solidFill>
                  <a:srgbClr val="FF0000"/>
                </a:solidFill>
              </a:rPr>
              <a:t>외우다시피 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09E206-B6F2-482E-BBD2-2AC5FA177B74}"/>
              </a:ext>
            </a:extLst>
          </p:cNvPr>
          <p:cNvSpPr txBox="1"/>
          <p:nvPr/>
        </p:nvSpPr>
        <p:spPr>
          <a:xfrm>
            <a:off x="285930" y="4163136"/>
            <a:ext cx="1120641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000" dirty="0"/>
              <a:t> 내 작품에 만족하지 못할 때에는 몇 날 며칠이고 밤을 </a:t>
            </a:r>
            <a:r>
              <a:rPr lang="ko-KR" altLang="en-US" sz="3000" b="1" dirty="0">
                <a:solidFill>
                  <a:srgbClr val="FF0000"/>
                </a:solidFill>
              </a:rPr>
              <a:t>새우다시피 </a:t>
            </a:r>
            <a:endParaRPr lang="en-US" altLang="ko-KR" sz="3000" b="1" dirty="0">
              <a:solidFill>
                <a:srgbClr val="FF0000"/>
              </a:solidFill>
            </a:endParaRPr>
          </a:p>
          <a:p>
            <a:r>
              <a:rPr lang="en-US" altLang="ko-KR" sz="3000" b="1" dirty="0">
                <a:solidFill>
                  <a:srgbClr val="FF0000"/>
                </a:solidFill>
              </a:rPr>
              <a:t> </a:t>
            </a:r>
            <a:r>
              <a:rPr lang="ko-KR" altLang="en-US" sz="3000" b="1" dirty="0">
                <a:solidFill>
                  <a:srgbClr val="FF0000"/>
                </a:solidFill>
              </a:rPr>
              <a:t>했다</a:t>
            </a:r>
            <a:r>
              <a:rPr lang="en-US" altLang="ko-KR" sz="3000" dirty="0"/>
              <a:t>.</a:t>
            </a:r>
            <a:endParaRPr lang="en-US" sz="30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FD663D8C-F1BA-4EB1-9AFE-CCAE696EEDF2}"/>
              </a:ext>
            </a:extLst>
          </p:cNvPr>
          <p:cNvSpPr/>
          <p:nvPr/>
        </p:nvSpPr>
        <p:spPr>
          <a:xfrm>
            <a:off x="9245600" y="0"/>
            <a:ext cx="3034337" cy="117935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46FD6DD-AAAB-4F4F-9D85-39BF660BEC83}"/>
              </a:ext>
            </a:extLst>
          </p:cNvPr>
          <p:cNvSpPr/>
          <p:nvPr/>
        </p:nvSpPr>
        <p:spPr>
          <a:xfrm>
            <a:off x="6111765" y="5616482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1</a:t>
            </a:r>
            <a:endParaRPr lang="en-US" sz="3200" dirty="0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2046A3A-5862-4107-8DF2-B83EE4839649}"/>
              </a:ext>
            </a:extLst>
          </p:cNvPr>
          <p:cNvSpPr/>
          <p:nvPr/>
        </p:nvSpPr>
        <p:spPr>
          <a:xfrm>
            <a:off x="603158" y="225151"/>
            <a:ext cx="5950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1. –</a:t>
            </a:r>
            <a:r>
              <a:rPr lang="ko-KR" altLang="en-US" sz="3200" dirty="0">
                <a:latin typeface="+mn-ea"/>
              </a:rPr>
              <a:t>다시피 하다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685689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CEAE574-A683-4352-9794-002EE2A00206}"/>
              </a:ext>
            </a:extLst>
          </p:cNvPr>
          <p:cNvSpPr/>
          <p:nvPr/>
        </p:nvSpPr>
        <p:spPr>
          <a:xfrm>
            <a:off x="603158" y="296271"/>
            <a:ext cx="5160644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답다</a:t>
            </a:r>
            <a:endParaRPr lang="en-US" sz="3200" dirty="0"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9778B17-8510-4F7C-B675-ED7DEECBCBBC}"/>
              </a:ext>
            </a:extLst>
          </p:cNvPr>
          <p:cNvSpPr txBox="1"/>
          <p:nvPr/>
        </p:nvSpPr>
        <p:spPr>
          <a:xfrm>
            <a:off x="0" y="4602919"/>
            <a:ext cx="12192000" cy="157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4800" b="1" dirty="0">
                <a:solidFill>
                  <a:srgbClr val="FF0000"/>
                </a:solidFill>
                <a:latin typeface="+mn-ea"/>
              </a:rPr>
              <a:t>  </a:t>
            </a:r>
            <a:r>
              <a:rPr lang="ko-KR" altLang="en-US" sz="4800" b="1" dirty="0" err="1">
                <a:solidFill>
                  <a:srgbClr val="FF0000"/>
                </a:solidFill>
                <a:latin typeface="+mn-ea"/>
              </a:rPr>
              <a:t>모범생답게</a:t>
            </a:r>
            <a:r>
              <a:rPr lang="ko-KR" altLang="en-US" sz="3600" b="1" dirty="0">
                <a:latin typeface="+mn-ea"/>
              </a:rPr>
              <a:t> 내 친구는 숙제를 안 해 온 적이 한번도</a:t>
            </a:r>
            <a:endParaRPr lang="en-US" altLang="ko-KR" sz="3600" b="1" dirty="0">
              <a:latin typeface="+mn-ea"/>
            </a:endParaRPr>
          </a:p>
          <a:p>
            <a:pPr>
              <a:lnSpc>
                <a:spcPct val="120000"/>
              </a:lnSpc>
            </a:pPr>
            <a:r>
              <a:rPr lang="ko-KR" altLang="en-US" sz="3600" b="1" dirty="0">
                <a:latin typeface="+mn-ea"/>
              </a:rPr>
              <a:t>   없어요</a:t>
            </a:r>
            <a:r>
              <a:rPr lang="en-US" altLang="ko-KR" sz="3600" b="1" dirty="0">
                <a:latin typeface="+mn-ea"/>
              </a:rPr>
              <a:t>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5E3D67-10B5-47B5-8A4F-EB1FBCE669CD}"/>
              </a:ext>
            </a:extLst>
          </p:cNvPr>
          <p:cNvSpPr txBox="1"/>
          <p:nvPr/>
        </p:nvSpPr>
        <p:spPr>
          <a:xfrm>
            <a:off x="603156" y="1157059"/>
            <a:ext cx="10985685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선생님</a:t>
            </a:r>
            <a:r>
              <a:rPr lang="en-US" altLang="ko-KR" sz="3000" dirty="0">
                <a:latin typeface="+mn-ea"/>
              </a:rPr>
              <a:t>: </a:t>
            </a:r>
            <a:r>
              <a:rPr lang="ko-KR" altLang="en-US" sz="3000" dirty="0">
                <a:latin typeface="+mn-ea"/>
              </a:rPr>
              <a:t>지금부터 </a:t>
            </a:r>
            <a:r>
              <a:rPr lang="en-US" altLang="ko-KR" sz="3000" dirty="0">
                <a:latin typeface="+mn-ea"/>
              </a:rPr>
              <a:t>10</a:t>
            </a:r>
            <a:r>
              <a:rPr lang="ko-KR" altLang="en-US" sz="3000" dirty="0">
                <a:latin typeface="+mn-ea"/>
              </a:rPr>
              <a:t>분간 간식 시간이에요</a:t>
            </a:r>
            <a:r>
              <a:rPr lang="en-US" altLang="ko-KR" sz="3000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E09910A-5159-4410-9C7C-84A0066ABE45}"/>
              </a:ext>
            </a:extLst>
          </p:cNvPr>
          <p:cNvSpPr txBox="1"/>
          <p:nvPr/>
        </p:nvSpPr>
        <p:spPr>
          <a:xfrm>
            <a:off x="603156" y="1763515"/>
            <a:ext cx="8502079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정훈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선생님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저는 깜빡 잊고 간식을 안 가져 왔어요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238F90C-D897-4B3D-980A-2B0DD914A69F}"/>
              </a:ext>
            </a:extLst>
          </p:cNvPr>
          <p:cNvSpPr txBox="1"/>
          <p:nvPr/>
        </p:nvSpPr>
        <p:spPr>
          <a:xfrm>
            <a:off x="603156" y="2922124"/>
            <a:ext cx="8502079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지민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그럴 줄 알고 내가 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2</a:t>
            </a:r>
            <a:r>
              <a:rPr lang="ko-KR" altLang="en-US" sz="3000" dirty="0">
                <a:solidFill>
                  <a:srgbClr val="C00000"/>
                </a:solidFill>
                <a:latin typeface="+mn-ea"/>
              </a:rPr>
              <a:t>인분 갖고 왔지</a:t>
            </a:r>
            <a:r>
              <a:rPr lang="en-US" altLang="ko-KR" sz="3000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F67EE6-131F-4163-842B-25E61CF0E12A}"/>
              </a:ext>
            </a:extLst>
          </p:cNvPr>
          <p:cNvSpPr txBox="1"/>
          <p:nvPr/>
        </p:nvSpPr>
        <p:spPr>
          <a:xfrm>
            <a:off x="603156" y="3641696"/>
            <a:ext cx="945524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정훈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: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내 간식까지 챙겨서 오다니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dirty="0">
                <a:solidFill>
                  <a:srgbClr val="00B050"/>
                </a:solidFill>
                <a:latin typeface="+mn-ea"/>
              </a:rPr>
              <a:t>역시 </a:t>
            </a: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내 친구답다</a:t>
            </a:r>
            <a:r>
              <a:rPr lang="en-US" altLang="ko-KR" sz="3000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AF1944E-BC04-4327-9440-201ACC909798}"/>
              </a:ext>
            </a:extLst>
          </p:cNvPr>
          <p:cNvGrpSpPr/>
          <p:nvPr/>
        </p:nvGrpSpPr>
        <p:grpSpPr>
          <a:xfrm>
            <a:off x="8578996" y="296271"/>
            <a:ext cx="3465151" cy="3335464"/>
            <a:chOff x="8578996" y="628477"/>
            <a:chExt cx="3465151" cy="3335464"/>
          </a:xfrm>
        </p:grpSpPr>
        <p:pic>
          <p:nvPicPr>
            <p:cNvPr id="1028" name="Picture 4" descr="Free Snack Cliparts, Download Free Clip Art, Free Clip Art on ...">
              <a:extLst>
                <a:ext uri="{FF2B5EF4-FFF2-40B4-BE49-F238E27FC236}">
                  <a16:creationId xmlns:a16="http://schemas.microsoft.com/office/drawing/2014/main" id="{9F0BF7C0-4014-4F66-A73B-98EC4E075E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7813" b="89844" l="6544" r="89980">
                          <a14:foregroundMark x1="6544" y1="23828" x2="6544" y2="28320"/>
                          <a14:foregroundMark x1="59714" y1="30664" x2="61759" y2="35742"/>
                          <a14:foregroundMark x1="66053" y1="31250" x2="65031" y2="38086"/>
                          <a14:foregroundMark x1="52965" y1="27930" x2="63395" y2="28711"/>
                          <a14:foregroundMark x1="63395" y1="28711" x2="68712" y2="30664"/>
                          <a14:foregroundMark x1="52352" y1="29492" x2="53988" y2="33594"/>
                          <a14:foregroundMark x1="69530" y1="30469" x2="69939" y2="36328"/>
                          <a14:foregroundMark x1="53579" y1="38086" x2="64008" y2="36133"/>
                          <a14:foregroundMark x1="64008" y1="36133" x2="64008" y2="36133"/>
                          <a14:foregroundMark x1="61145" y1="14453" x2="64826" y2="13672"/>
                          <a14:foregroundMark x1="63804" y1="8594" x2="64417" y2="7813"/>
                          <a14:foregroundMark x1="89162" y1="50391" x2="89571" y2="5175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858518" y="628477"/>
              <a:ext cx="3185629" cy="333546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4B8CCBEF-5437-42CE-B6AC-985BB33802B1}"/>
                </a:ext>
              </a:extLst>
            </p:cNvPr>
            <p:cNvSpPr txBox="1"/>
            <p:nvPr/>
          </p:nvSpPr>
          <p:spPr>
            <a:xfrm rot="21160800">
              <a:off x="8578996" y="878465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©clipart-library.com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84073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3" grpId="0"/>
      <p:bldP spid="16" grpId="0"/>
      <p:bldP spid="17" grpId="0"/>
      <p:bldP spid="18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CC6B18E-43A7-43FF-B4D7-91EF23D74221}"/>
              </a:ext>
            </a:extLst>
          </p:cNvPr>
          <p:cNvSpPr txBox="1"/>
          <p:nvPr/>
        </p:nvSpPr>
        <p:spPr>
          <a:xfrm>
            <a:off x="0" y="965448"/>
            <a:ext cx="12207764" cy="1273016"/>
          </a:xfrm>
          <a:prstGeom prst="wave">
            <a:avLst>
              <a:gd name="adj1" fmla="val 8748"/>
              <a:gd name="adj2" fmla="val 0"/>
            </a:avLst>
          </a:prstGeom>
          <a:solidFill>
            <a:schemeClr val="accent4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 This is attached to a noun and indicates that the subject has the qualification of the</a:t>
            </a:r>
          </a:p>
          <a:p>
            <a:r>
              <a:rPr lang="en-US" sz="2400" dirty="0"/>
              <a:t> noun. It is often used with job, personality, and character nouns.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7C48230-BCF0-476E-8712-29FF188ECA4A}"/>
              </a:ext>
            </a:extLst>
          </p:cNvPr>
          <p:cNvSpPr txBox="1"/>
          <p:nvPr/>
        </p:nvSpPr>
        <p:spPr>
          <a:xfrm>
            <a:off x="150490" y="2464447"/>
            <a:ext cx="122077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저런 의상을 멋지게 소화하는 것을 보니 역시 세계적인 </a:t>
            </a:r>
            <a:r>
              <a:rPr lang="ko-KR" altLang="en-US" sz="3200" b="1" dirty="0">
                <a:solidFill>
                  <a:srgbClr val="FF0000"/>
                </a:solidFill>
              </a:rPr>
              <a:t>모델답다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A2382D-0152-4963-ADCB-E3888557943E}"/>
              </a:ext>
            </a:extLst>
          </p:cNvPr>
          <p:cNvSpPr txBox="1"/>
          <p:nvPr/>
        </p:nvSpPr>
        <p:spPr>
          <a:xfrm>
            <a:off x="174136" y="3328148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좋지 않은 상황에도 여유를 잃지 않는 그는 진정 </a:t>
            </a:r>
            <a:r>
              <a:rPr lang="ko-KR" altLang="en-US" sz="3200" b="1" dirty="0">
                <a:solidFill>
                  <a:srgbClr val="FF0000"/>
                </a:solidFill>
              </a:rPr>
              <a:t>프로다웠다</a:t>
            </a:r>
            <a:r>
              <a:rPr lang="en-US" altLang="ko-KR" sz="3200" dirty="0"/>
              <a:t>.</a:t>
            </a:r>
            <a:endParaRPr lang="en-US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7F9AB72-5BD9-4900-9D31-12BCAFA777FB}"/>
              </a:ext>
            </a:extLst>
          </p:cNvPr>
          <p:cNvSpPr txBox="1"/>
          <p:nvPr/>
        </p:nvSpPr>
        <p:spPr>
          <a:xfrm>
            <a:off x="150490" y="4188742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/>
              <a:t>그는 올해의 작가상 </a:t>
            </a:r>
            <a:r>
              <a:rPr lang="ko-KR" altLang="en-US" sz="3200" b="1" dirty="0">
                <a:solidFill>
                  <a:srgbClr val="FF0000"/>
                </a:solidFill>
              </a:rPr>
              <a:t>수상자답게</a:t>
            </a:r>
            <a:r>
              <a:rPr lang="ko-KR" altLang="en-US" sz="3200" dirty="0"/>
              <a:t> 베스트셀러 작가가 되었다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82D3FB55-84D7-42F6-9753-11F0D5F72161}"/>
              </a:ext>
            </a:extLst>
          </p:cNvPr>
          <p:cNvSpPr/>
          <p:nvPr/>
        </p:nvSpPr>
        <p:spPr>
          <a:xfrm>
            <a:off x="8839200" y="-50801"/>
            <a:ext cx="2749642" cy="1259841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>
                <a:solidFill>
                  <a:schemeClr val="bg1"/>
                </a:solidFill>
              </a:rPr>
              <a:t>문장 만들기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24BE65EB-80BF-4704-B2FF-4DB0DBE98C9F}"/>
              </a:ext>
            </a:extLst>
          </p:cNvPr>
          <p:cNvSpPr/>
          <p:nvPr/>
        </p:nvSpPr>
        <p:spPr>
          <a:xfrm>
            <a:off x="5618480" y="5225637"/>
            <a:ext cx="6868160" cy="67505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113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D7ABA7E5-6C18-4AFA-A04A-BD45751FF9EA}"/>
              </a:ext>
            </a:extLst>
          </p:cNvPr>
          <p:cNvSpPr/>
          <p:nvPr/>
        </p:nvSpPr>
        <p:spPr>
          <a:xfrm>
            <a:off x="603158" y="296271"/>
            <a:ext cx="5335305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200" dirty="0">
                <a:latin typeface="+mn-ea"/>
              </a:rPr>
              <a:t>오늘의 문법 </a:t>
            </a:r>
            <a:r>
              <a:rPr lang="en-US" altLang="ko-KR" sz="3200" dirty="0">
                <a:latin typeface="+mn-ea"/>
              </a:rPr>
              <a:t>2. –</a:t>
            </a:r>
            <a:r>
              <a:rPr lang="ko-KR" altLang="en-US" sz="3200" dirty="0">
                <a:latin typeface="+mn-ea"/>
              </a:rPr>
              <a:t>답다</a:t>
            </a:r>
            <a:endParaRPr lang="en-US" sz="3200" dirty="0"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543543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6" grpId="0"/>
      <p:bldP spid="7" grpId="0"/>
      <p:bldP spid="8" grpId="0" animBg="1"/>
      <p:bldP spid="12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C5F59B9-E503-40D3-8610-50C844EF28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470" t="20620" r="32675" b="20465"/>
          <a:stretch/>
        </p:blipFill>
        <p:spPr>
          <a:xfrm>
            <a:off x="95924" y="0"/>
            <a:ext cx="10234398" cy="6182943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7E67A957-1944-4587-AC70-5BB84484F599}"/>
              </a:ext>
            </a:extLst>
          </p:cNvPr>
          <p:cNvSpPr/>
          <p:nvPr/>
        </p:nvSpPr>
        <p:spPr>
          <a:xfrm>
            <a:off x="9865360" y="220484"/>
            <a:ext cx="2103120" cy="133096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워크북 </a:t>
            </a:r>
            <a:r>
              <a:rPr lang="en-US" altLang="ko-KR" sz="2800" dirty="0"/>
              <a:t>48</a:t>
            </a:r>
            <a:r>
              <a:rPr lang="ko-KR" altLang="en-US" sz="2800" dirty="0"/>
              <a:t>쪽</a:t>
            </a:r>
            <a:endParaRPr lang="en-US" sz="28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C781A14-E1C8-42E7-B272-1E170BABD5E1}"/>
              </a:ext>
            </a:extLst>
          </p:cNvPr>
          <p:cNvSpPr txBox="1"/>
          <p:nvPr/>
        </p:nvSpPr>
        <p:spPr>
          <a:xfrm>
            <a:off x="3537077" y="1551444"/>
            <a:ext cx="3352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>
                <a:solidFill>
                  <a:srgbClr val="FF0000"/>
                </a:solidFill>
              </a:rPr>
              <a:t>너답지 않게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424D423-68DF-41FE-91B8-FC34EA0918F0}"/>
              </a:ext>
            </a:extLst>
          </p:cNvPr>
          <p:cNvSpPr txBox="1"/>
          <p:nvPr/>
        </p:nvSpPr>
        <p:spPr>
          <a:xfrm>
            <a:off x="5763488" y="2884340"/>
            <a:ext cx="4234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학생답게 입어야 예뻐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A55A277-8E9A-4113-8492-963B69C30790}"/>
              </a:ext>
            </a:extLst>
          </p:cNvPr>
          <p:cNvSpPr txBox="1"/>
          <p:nvPr/>
        </p:nvSpPr>
        <p:spPr>
          <a:xfrm>
            <a:off x="3179697" y="4162851"/>
            <a:ext cx="73825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신인답지 않게 연기를 정말 잘하더라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F773581-1B88-432C-9479-24230E5550F5}"/>
              </a:ext>
            </a:extLst>
          </p:cNvPr>
          <p:cNvSpPr txBox="1"/>
          <p:nvPr/>
        </p:nvSpPr>
        <p:spPr>
          <a:xfrm>
            <a:off x="4854861" y="5407801"/>
            <a:ext cx="42343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solidFill>
                  <a:srgbClr val="FF0000"/>
                </a:solidFill>
              </a:rPr>
              <a:t>제시카 씨답지 않았어요</a:t>
            </a:r>
            <a:r>
              <a:rPr lang="en-US" altLang="ko-KR" sz="2800" dirty="0">
                <a:solidFill>
                  <a:srgbClr val="FF0000"/>
                </a:solidFill>
              </a:rPr>
              <a:t>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6437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듣기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1856398"/>
              </p:ext>
            </p:extLst>
          </p:nvPr>
        </p:nvGraphicFramePr>
        <p:xfrm>
          <a:off x="-1" y="700291"/>
          <a:ext cx="12192000" cy="541363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77360855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  <a:gridCol w="1016000">
                  <a:extLst>
                    <a:ext uri="{9D8B030D-6E8A-4147-A177-3AD203B41FA5}">
                      <a16:colId xmlns:a16="http://schemas.microsoft.com/office/drawing/2014/main" val="412572567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026698089"/>
                    </a:ext>
                  </a:extLst>
                </a:gridCol>
              </a:tblGrid>
              <a:tr h="2706818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400" dirty="0"/>
                        <a:t>학위를 수여하다</a:t>
                      </a:r>
                      <a:endParaRPr lang="en-US" sz="4400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발매하다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불과하다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희박하다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2706818">
                <a:tc gridSpan="2"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기형적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800" dirty="0"/>
                        <a:t>선천적</a:t>
                      </a:r>
                      <a:endParaRPr lang="en-US" sz="4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US" altLang="ko-KR" sz="3200" dirty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ko-KR" altLang="en-US" sz="4400" dirty="0"/>
                        <a:t>영감</a:t>
                      </a:r>
                      <a:endParaRPr lang="en-US" sz="44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</a:tbl>
          </a:graphicData>
        </a:graphic>
      </p:graphicFrame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4B428A0-8756-4DF0-BAAD-D220465C9A16}"/>
              </a:ext>
            </a:extLst>
          </p:cNvPr>
          <p:cNvSpPr/>
          <p:nvPr/>
        </p:nvSpPr>
        <p:spPr>
          <a:xfrm>
            <a:off x="96520" y="4844576"/>
            <a:ext cx="3860800" cy="117921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정상과는 다른 모양인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69057336-B035-404F-9A9E-403231B89A95}"/>
              </a:ext>
            </a:extLst>
          </p:cNvPr>
          <p:cNvSpPr/>
          <p:nvPr/>
        </p:nvSpPr>
        <p:spPr>
          <a:xfrm>
            <a:off x="4155440" y="4870778"/>
            <a:ext cx="3860800" cy="115300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2800" dirty="0"/>
              <a:t> 태어날 때부터 지니고</a:t>
            </a:r>
            <a:endParaRPr lang="en-US" altLang="ko-KR" sz="2800" dirty="0"/>
          </a:p>
          <a:p>
            <a:r>
              <a:rPr lang="ko-KR" altLang="en-US" sz="2800" dirty="0"/>
              <a:t> 있는</a:t>
            </a:r>
            <a:endParaRPr lang="en-US" sz="2800" dirty="0"/>
          </a:p>
        </p:txBody>
      </p:sp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798978EF-BB12-4523-AC39-4EB6D4E8FCAF}"/>
              </a:ext>
            </a:extLst>
          </p:cNvPr>
          <p:cNvSpPr/>
          <p:nvPr/>
        </p:nvSpPr>
        <p:spPr>
          <a:xfrm>
            <a:off x="8214360" y="4870778"/>
            <a:ext cx="3860800" cy="1153010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기발한 생각이나 자극</a:t>
            </a:r>
            <a:endParaRPr lang="en-US" sz="2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69057F8B-78F7-472B-9824-315C5BDE3742}"/>
              </a:ext>
            </a:extLst>
          </p:cNvPr>
          <p:cNvSpPr/>
          <p:nvPr/>
        </p:nvSpPr>
        <p:spPr>
          <a:xfrm>
            <a:off x="3125972" y="2200939"/>
            <a:ext cx="2881423" cy="116919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상품을 내어 팔기 시작하다</a:t>
            </a:r>
            <a:endParaRPr lang="en-US" sz="2800" dirty="0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B875A4E3-B052-4A70-B150-CD78C4D5A38D}"/>
              </a:ext>
            </a:extLst>
          </p:cNvPr>
          <p:cNvSpPr/>
          <p:nvPr/>
        </p:nvSpPr>
        <p:spPr>
          <a:xfrm>
            <a:off x="75254" y="2200939"/>
            <a:ext cx="2881423" cy="1142989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배움을 끝낸 사람에게 칭호를 주다</a:t>
            </a:r>
            <a:endParaRPr lang="en-US" sz="2400" dirty="0"/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7CCF7758-7B74-4D7B-A3C0-B71198224137}"/>
              </a:ext>
            </a:extLst>
          </p:cNvPr>
          <p:cNvSpPr/>
          <p:nvPr/>
        </p:nvSpPr>
        <p:spPr>
          <a:xfrm>
            <a:off x="6176690" y="2187837"/>
            <a:ext cx="2881423" cy="116919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400" dirty="0"/>
              <a:t>어느 정도를 넘지 못한 상태이다</a:t>
            </a:r>
            <a:endParaRPr lang="en-US" sz="2400" dirty="0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268AB704-3CAE-4A87-BBBB-2A42D753BE2D}"/>
              </a:ext>
            </a:extLst>
          </p:cNvPr>
          <p:cNvSpPr/>
          <p:nvPr/>
        </p:nvSpPr>
        <p:spPr>
          <a:xfrm>
            <a:off x="9227408" y="2159381"/>
            <a:ext cx="2881423" cy="1169192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이루어질 가능성이 적다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75515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5" grpId="0" animBg="1"/>
      <p:bldP spid="26" grpId="0" animBg="1"/>
      <p:bldP spid="27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E7AF34-E9FF-4F52-BBE8-5FA3359AD7BB}"/>
              </a:ext>
            </a:extLst>
          </p:cNvPr>
          <p:cNvSpPr txBox="1"/>
          <p:nvPr/>
        </p:nvSpPr>
        <p:spPr>
          <a:xfrm>
            <a:off x="4303667" y="748434"/>
            <a:ext cx="6446687" cy="8961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발레리나 강수진의 발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2800" dirty="0"/>
              <a:t>좋아하는 예술가에 대해 얘기하기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3DC6DC-9C5D-40CA-9B83-B3641EE996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76" y="834961"/>
            <a:ext cx="4055625" cy="24912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2E2186D-8B7D-448C-832D-798CC692CBCD}"/>
              </a:ext>
            </a:extLst>
          </p:cNvPr>
          <p:cNvSpPr/>
          <p:nvPr/>
        </p:nvSpPr>
        <p:spPr>
          <a:xfrm>
            <a:off x="10723264" y="695879"/>
            <a:ext cx="136119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600" dirty="0">
                <a:hlinkClick r:id="rId5"/>
              </a:rPr>
              <a:t>https://www.youtube.com/watch?v=IFBE-oGp5y0</a:t>
            </a:r>
            <a:endParaRPr lang="en-US" sz="1600" dirty="0"/>
          </a:p>
        </p:txBody>
      </p:sp>
      <p:pic>
        <p:nvPicPr>
          <p:cNvPr id="2050" name="Picture 2" descr="/인터넷 캡처">
            <a:extLst>
              <a:ext uri="{FF2B5EF4-FFF2-40B4-BE49-F238E27FC236}">
                <a16:creationId xmlns:a16="http://schemas.microsoft.com/office/drawing/2014/main" id="{D9B218F7-BAF5-49FA-AB2F-797DC6AECA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477" y="3394387"/>
            <a:ext cx="4067762" cy="2663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Online Media 2" title="EBS ￬ﾝﾸ￬ﾄﾱ￬ﾱﾄ￫ﾄﾐ e - ￬ﾝﾸ￫ﾬﾼ 3￫ﾶﾀ ￪ﾰﾕ￬ﾈﾘ￬ﾧﾄ ￭ﾎﾸ">
            <a:hlinkClick r:id="" action="ppaction://media"/>
            <a:extLst>
              <a:ext uri="{FF2B5EF4-FFF2-40B4-BE49-F238E27FC236}">
                <a16:creationId xmlns:a16="http://schemas.microsoft.com/office/drawing/2014/main" id="{A6AA5375-E8DD-4EAA-9BFB-952553D7F22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4277360" y="1735300"/>
            <a:ext cx="7691120" cy="4326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16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047617C-959F-4DC0-A185-6BDEAC5BBB6C}"/>
              </a:ext>
            </a:extLst>
          </p:cNvPr>
          <p:cNvSpPr/>
          <p:nvPr/>
        </p:nvSpPr>
        <p:spPr>
          <a:xfrm>
            <a:off x="7975600" y="1"/>
            <a:ext cx="4216400" cy="1087120"/>
          </a:xfrm>
          <a:prstGeom prst="rect">
            <a:avLst/>
          </a:prstGeom>
          <a:solidFill>
            <a:schemeClr val="accent2"/>
          </a:solidFill>
          <a:ln w="76200"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/>
              <a:t>Unit </a:t>
            </a:r>
            <a:r>
              <a:rPr lang="en-US" sz="7200" b="1" dirty="0"/>
              <a:t>12</a:t>
            </a:r>
            <a:endParaRPr lang="en-US" sz="4800" b="1" dirty="0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7FB4DDC-5D8A-43C3-8321-929C31B6A4CE}"/>
              </a:ext>
            </a:extLst>
          </p:cNvPr>
          <p:cNvSpPr txBox="1">
            <a:spLocks/>
          </p:cNvSpPr>
          <p:nvPr/>
        </p:nvSpPr>
        <p:spPr>
          <a:xfrm>
            <a:off x="8235400" y="2169744"/>
            <a:ext cx="3696800" cy="2387600"/>
          </a:xfrm>
          <a:prstGeom prst="rect">
            <a:avLst/>
          </a:prstGeom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8000" b="1" kern="0" dirty="0">
                <a:latin typeface="+mj-lt"/>
                <a:ea typeface="Malgun Gothic" panose="020B0503020000020004" pitchFamily="34" charset="-127"/>
              </a:rPr>
              <a:t>예술과 예술가</a:t>
            </a:r>
            <a:endParaRPr lang="en-US" sz="6000" b="1" kern="0" dirty="0">
              <a:latin typeface="+mj-lt"/>
              <a:ea typeface="Malgun Gothic" panose="020B0503020000020004" pitchFamily="34" charset="-127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4A96EC9-7E90-414A-A210-F1860C17D2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353" y="0"/>
            <a:ext cx="8012689" cy="6182942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ACC8279C-D32B-492F-B88D-EF1ABAD35FD9}"/>
              </a:ext>
            </a:extLst>
          </p:cNvPr>
          <p:cNvGrpSpPr/>
          <p:nvPr/>
        </p:nvGrpSpPr>
        <p:grpSpPr>
          <a:xfrm>
            <a:off x="7345530" y="5079999"/>
            <a:ext cx="4846470" cy="1102943"/>
            <a:chOff x="3011140" y="237179"/>
            <a:chExt cx="4846470" cy="1102943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A3EFA7B-951C-4427-8D3D-3986EDF0B8FC}"/>
                </a:ext>
              </a:extLst>
            </p:cNvPr>
            <p:cNvSpPr/>
            <p:nvPr/>
          </p:nvSpPr>
          <p:spPr>
            <a:xfrm>
              <a:off x="4138900" y="603984"/>
              <a:ext cx="3718710" cy="369332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txBody>
            <a:bodyPr wrap="none">
              <a:spAutoFit/>
            </a:bodyPr>
            <a:lstStyle/>
            <a:p>
              <a:r>
                <a:rPr lang="en-US" dirty="0">
                  <a:solidFill>
                    <a:srgbClr val="97A5AA"/>
                  </a:solidFill>
                  <a:latin typeface="hurme_no2-webfont"/>
                  <a:hlinkClick r:id="rId4"/>
                </a:rPr>
                <a:t>https://quizlet.com/join/ZRwGaVKgR</a:t>
              </a:r>
              <a:r>
                <a:rPr lang="en-US" dirty="0">
                  <a:solidFill>
                    <a:srgbClr val="97A5AA"/>
                  </a:solidFill>
                  <a:latin typeface="hurme_no2-webfont"/>
                </a:rPr>
                <a:t> </a:t>
              </a:r>
              <a:endParaRPr lang="en-US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C28E6E54-3A94-4791-8430-7408C9D36EE2}"/>
                </a:ext>
              </a:extLst>
            </p:cNvPr>
            <p:cNvSpPr/>
            <p:nvPr/>
          </p:nvSpPr>
          <p:spPr>
            <a:xfrm>
              <a:off x="3011140" y="237179"/>
              <a:ext cx="1134140" cy="1102943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dirty="0"/>
                <a:t>단어 학습 링크</a:t>
              </a:r>
              <a:endParaRPr lang="en-US" dirty="0"/>
            </a:p>
          </p:txBody>
        </p:sp>
      </p:grpSp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11" name="Picture 10" descr="A picture containing sitting, building, photo, small&#10;&#10;Description automatically generated">
            <a:extLst>
              <a:ext uri="{FF2B5EF4-FFF2-40B4-BE49-F238E27FC236}">
                <a16:creationId xmlns:a16="http://schemas.microsoft.com/office/drawing/2014/main" id="{40786940-FC8F-401E-91B6-18B8E644D26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438" b="93906" l="3733" r="89931">
                        <a14:foregroundMark x1="16406" y1="3438" x2="20399" y2="6172"/>
                        <a14:foregroundMark x1="5556" y1="8281" x2="6076" y2="9609"/>
                        <a14:foregroundMark x1="3733" y1="57031" x2="3906" y2="58906"/>
                        <a14:foregroundMark x1="26997" y1="92969" x2="25694" y2="93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420"/>
          <a:stretch/>
        </p:blipFill>
        <p:spPr>
          <a:xfrm>
            <a:off x="2856524" y="1241081"/>
            <a:ext cx="2783806" cy="3700779"/>
          </a:xfrm>
          <a:prstGeom prst="rect">
            <a:avLst/>
          </a:prstGeom>
          <a:effectLst>
            <a:glow rad="63500">
              <a:schemeClr val="accent3">
                <a:satMod val="175000"/>
                <a:alpha val="40000"/>
              </a:schemeClr>
            </a:glow>
            <a:outerShdw blurRad="50800" dist="38100" algn="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6951486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CAE40CE-2560-4A5D-98E0-B8AE8ABA3B10}"/>
              </a:ext>
            </a:extLst>
          </p:cNvPr>
          <p:cNvSpPr/>
          <p:nvPr/>
        </p:nvSpPr>
        <p:spPr>
          <a:xfrm>
            <a:off x="0" y="0"/>
            <a:ext cx="12191999" cy="675057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ko-KR" altLang="en-US" sz="3200" b="1" dirty="0"/>
              <a:t>듣기 전 활동</a:t>
            </a:r>
            <a:r>
              <a:rPr lang="en-US" altLang="ko-KR" sz="3200" dirty="0"/>
              <a:t>: </a:t>
            </a:r>
            <a:r>
              <a:rPr lang="ko-KR" altLang="en-US" sz="2800" dirty="0"/>
              <a:t>좋아하는 예술가에 대해 얘기하기</a:t>
            </a:r>
            <a:endParaRPr lang="en-US" sz="3200" dirty="0"/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B10A1D5-FCC9-4846-BB19-20043CD29692}"/>
              </a:ext>
            </a:extLst>
          </p:cNvPr>
          <p:cNvSpPr txBox="1">
            <a:spLocks/>
          </p:cNvSpPr>
          <p:nvPr/>
        </p:nvSpPr>
        <p:spPr>
          <a:xfrm>
            <a:off x="9534645" y="5482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2633846-AED6-4101-91E1-2F76561917E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175" t="21030" r="8343" b="22118"/>
          <a:stretch/>
        </p:blipFill>
        <p:spPr>
          <a:xfrm>
            <a:off x="0" y="675057"/>
            <a:ext cx="12202634" cy="553661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9048A25-3B99-41A0-85D6-F33E1E20267D}"/>
              </a:ext>
            </a:extLst>
          </p:cNvPr>
          <p:cNvSpPr/>
          <p:nvPr/>
        </p:nvSpPr>
        <p:spPr>
          <a:xfrm>
            <a:off x="9820941" y="5384035"/>
            <a:ext cx="2278912" cy="13234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en-US" sz="1600" dirty="0">
                <a:hlinkClick r:id="rId4"/>
              </a:rPr>
              <a:t>https://m.post.naver.com/viewer/postView.nhn?volumeNo=27756254&amp;memberNo=10824066&amp;vType=VERTICAL</a:t>
            </a:r>
            <a:endParaRPr lang="en-US" sz="16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095BA6C-5E56-4F4F-9187-E6516294895E}"/>
              </a:ext>
            </a:extLst>
          </p:cNvPr>
          <p:cNvSpPr txBox="1"/>
          <p:nvPr/>
        </p:nvSpPr>
        <p:spPr>
          <a:xfrm>
            <a:off x="180753" y="1628506"/>
            <a:ext cx="4274289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400" dirty="0"/>
              <a:t>링크를 찾아가면 리처드 용재 오닐의 활동상을 엿볼 수 있는 많은 자료들이 있습니다</a:t>
            </a:r>
            <a:r>
              <a:rPr lang="en-US" altLang="ko-KR" sz="2400" dirty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2921133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3814465" y="2273502"/>
            <a:ext cx="8016240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2. </a:t>
            </a:r>
            <a:r>
              <a:rPr lang="ko-KR" altLang="en-US" sz="4400" b="1" dirty="0">
                <a:solidFill>
                  <a:srgbClr val="0070C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리처드 용재 오닐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을 소개하는 발표 듣기</a:t>
            </a:r>
            <a:endParaRPr lang="en-US" sz="32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7846B43-CC82-4A57-A5DF-D94FA86D60B8}"/>
              </a:ext>
            </a:extLst>
          </p:cNvPr>
          <p:cNvSpPr/>
          <p:nvPr/>
        </p:nvSpPr>
        <p:spPr>
          <a:xfrm>
            <a:off x="5577840" y="3748597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31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1039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3" name="031">
            <a:hlinkClick r:id="" action="ppaction://media"/>
            <a:extLst>
              <a:ext uri="{FF2B5EF4-FFF2-40B4-BE49-F238E27FC236}">
                <a16:creationId xmlns:a16="http://schemas.microsoft.com/office/drawing/2014/main" id="{A998227A-F415-40AF-A6B5-019A74CEAD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647585" y="3764252"/>
            <a:ext cx="930255" cy="930255"/>
          </a:xfrm>
          <a:prstGeom prst="rect">
            <a:avLst/>
          </a:prstGeom>
        </p:spPr>
      </p:pic>
      <p:sp>
        <p:nvSpPr>
          <p:cNvPr id="22" name="Oval 21">
            <a:extLst>
              <a:ext uri="{FF2B5EF4-FFF2-40B4-BE49-F238E27FC236}">
                <a16:creationId xmlns:a16="http://schemas.microsoft.com/office/drawing/2014/main" id="{71ADC328-BB0E-4A87-B35B-A732DEFD19C9}"/>
              </a:ext>
            </a:extLst>
          </p:cNvPr>
          <p:cNvSpPr/>
          <p:nvPr/>
        </p:nvSpPr>
        <p:spPr>
          <a:xfrm>
            <a:off x="8711586" y="3081163"/>
            <a:ext cx="3119119" cy="1875188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교과서 </a:t>
            </a:r>
            <a:r>
              <a:rPr lang="en-US" altLang="ko-KR" sz="3200" dirty="0"/>
              <a:t>114</a:t>
            </a:r>
            <a:r>
              <a:rPr lang="ko-KR" altLang="en-US" sz="3200" dirty="0"/>
              <a:t>쪽 연습 문제 </a:t>
            </a:r>
            <a:r>
              <a:rPr lang="en-US" altLang="ko-KR" sz="3200" dirty="0"/>
              <a:t>2</a:t>
            </a:r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453FB20-D2D2-4CAE-988C-51EA1C54DAA1}"/>
              </a:ext>
            </a:extLst>
          </p:cNvPr>
          <p:cNvGrpSpPr/>
          <p:nvPr/>
        </p:nvGrpSpPr>
        <p:grpSpPr>
          <a:xfrm>
            <a:off x="523594" y="2030414"/>
            <a:ext cx="3906166" cy="2852367"/>
            <a:chOff x="436880" y="2039271"/>
            <a:chExt cx="3906166" cy="2852367"/>
          </a:xfrm>
        </p:grpSpPr>
        <p:pic>
          <p:nvPicPr>
            <p:cNvPr id="1026" name="Picture 2">
              <a:extLst>
                <a:ext uri="{FF2B5EF4-FFF2-40B4-BE49-F238E27FC236}">
                  <a16:creationId xmlns:a16="http://schemas.microsoft.com/office/drawing/2014/main" id="{0C34B633-D7BD-4D1A-ABF2-F6CE6008DF2B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1170" r="10293"/>
            <a:stretch/>
          </p:blipFill>
          <p:spPr bwMode="auto">
            <a:xfrm>
              <a:off x="436880" y="2245750"/>
              <a:ext cx="3223890" cy="26458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2AF6679E-59AD-4946-AFBB-A0FD8EB9E66E}"/>
                </a:ext>
              </a:extLst>
            </p:cNvPr>
            <p:cNvSpPr txBox="1"/>
            <p:nvPr/>
          </p:nvSpPr>
          <p:spPr>
            <a:xfrm>
              <a:off x="1782204" y="2039271"/>
              <a:ext cx="2560842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©post.naver.com</a:t>
              </a:r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8EC388A3-C2F4-427C-97CD-6963C52869C6}"/>
              </a:ext>
            </a:extLst>
          </p:cNvPr>
          <p:cNvSpPr txBox="1"/>
          <p:nvPr/>
        </p:nvSpPr>
        <p:spPr>
          <a:xfrm>
            <a:off x="430473" y="936596"/>
            <a:ext cx="1176152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리처드 용재 오닐에 대해 알게 됐는데</a:t>
            </a:r>
            <a:r>
              <a:rPr lang="en-US" altLang="ko-KR" sz="3000" b="1" dirty="0">
                <a:latin typeface="+mn-ea"/>
              </a:rPr>
              <a:t>, </a:t>
            </a:r>
            <a:r>
              <a:rPr lang="ko-KR" altLang="en-US" sz="3000" b="1" dirty="0">
                <a:latin typeface="+mn-ea"/>
              </a:rPr>
              <a:t>그를 소개하는 발표 내용을 들어 볼 거예요</a:t>
            </a:r>
            <a:r>
              <a:rPr lang="en-US" altLang="ko-KR" sz="3000" b="1" dirty="0">
                <a:latin typeface="+mn-ea"/>
              </a:rPr>
              <a:t>. </a:t>
            </a:r>
            <a:r>
              <a:rPr lang="ko-KR" altLang="en-US" sz="3000" b="1" dirty="0">
                <a:latin typeface="+mn-ea"/>
              </a:rPr>
              <a:t>성장 과정에 대해 잘 들어 보세요</a:t>
            </a:r>
            <a:r>
              <a:rPr lang="en-US" altLang="ko-KR" sz="3000" b="1" dirty="0">
                <a:latin typeface="+mn-ea"/>
              </a:rPr>
              <a:t>.</a:t>
            </a:r>
            <a:endParaRPr lang="en-US" sz="3000" dirty="0">
              <a:latin typeface="+mn-ea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4028EF0-F555-4550-B080-FB601064E983}"/>
              </a:ext>
            </a:extLst>
          </p:cNvPr>
          <p:cNvSpPr txBox="1"/>
          <p:nvPr/>
        </p:nvSpPr>
        <p:spPr>
          <a:xfrm>
            <a:off x="430473" y="5053658"/>
            <a:ext cx="1176152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교과서에 소개된 내용보다 용재 오닐에 대해 더 많이 알게 되었는데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내용이 제일 기억에 남아요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 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732093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0477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1" grpId="0"/>
      <p:bldP spid="22" grpId="0" animBg="1"/>
      <p:bldP spid="26" grpId="0"/>
      <p:bldP spid="2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6CE6DE-C916-4EFA-A576-67181808EFA3}"/>
              </a:ext>
            </a:extLst>
          </p:cNvPr>
          <p:cNvSpPr txBox="1"/>
          <p:nvPr/>
        </p:nvSpPr>
        <p:spPr>
          <a:xfrm>
            <a:off x="466387" y="2071746"/>
            <a:ext cx="866970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3. </a:t>
            </a:r>
            <a:r>
              <a:rPr lang="ko-KR" altLang="en-US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</a:rPr>
              <a:t>예술적 성공</a:t>
            </a:r>
            <a:r>
              <a:rPr lang="ko-KR" altLang="en-US" sz="3200" dirty="0">
                <a:latin typeface="Malgun Gothic" panose="020B0503020000020004" pitchFamily="34" charset="-127"/>
                <a:ea typeface="Malgun Gothic" panose="020B0503020000020004" pitchFamily="34" charset="-127"/>
              </a:rPr>
              <a:t>에 대한 뉴스 듣기</a:t>
            </a:r>
            <a:endParaRPr lang="en-US" sz="2000" dirty="0">
              <a:latin typeface="Malgun Gothic" panose="020B0503020000020004" pitchFamily="34" charset="-127"/>
              <a:ea typeface="Malgun Gothic" panose="020B0503020000020004" pitchFamily="34" charset="-127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F42D0E1-F6D3-45A1-A346-AB86383D439B}"/>
              </a:ext>
            </a:extLst>
          </p:cNvPr>
          <p:cNvSpPr/>
          <p:nvPr/>
        </p:nvSpPr>
        <p:spPr>
          <a:xfrm>
            <a:off x="11003279" y="1997031"/>
            <a:ext cx="914400" cy="9426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en-US" sz="2000" dirty="0"/>
              <a:t>Audio</a:t>
            </a:r>
          </a:p>
          <a:p>
            <a:pPr algn="ctr">
              <a:lnSpc>
                <a:spcPct val="80000"/>
              </a:lnSpc>
            </a:pPr>
            <a:r>
              <a:rPr lang="en-US" sz="4800" dirty="0"/>
              <a:t>32</a:t>
            </a:r>
            <a:endParaRPr lang="en-US"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EBCBF8-313C-448B-9E16-AE71BA90809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3EE5AA2A-0FCF-48A3-8880-7AB0CD6E27E1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114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pic>
        <p:nvPicPr>
          <p:cNvPr id="2" name="032">
            <a:hlinkClick r:id="" action="ppaction://media"/>
            <a:extLst>
              <a:ext uri="{FF2B5EF4-FFF2-40B4-BE49-F238E27FC236}">
                <a16:creationId xmlns:a16="http://schemas.microsoft.com/office/drawing/2014/main" id="{634624AA-94D5-4DC0-908F-B4315E83783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060648" y="1997031"/>
            <a:ext cx="942631" cy="94263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98CD8A67-8545-42E2-A03E-CCE4DF9BADC8}"/>
              </a:ext>
            </a:extLst>
          </p:cNvPr>
          <p:cNvSpPr txBox="1"/>
          <p:nvPr/>
        </p:nvSpPr>
        <p:spPr>
          <a:xfrm>
            <a:off x="456227" y="844847"/>
            <a:ext cx="1145129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예술가가 성공하는 데 재능과 노력 중에서 무엇이 더 영향을 미친다고 생각해요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dirty="0"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450BB51-BA23-454A-ADF9-96135E9D0799}"/>
              </a:ext>
            </a:extLst>
          </p:cNvPr>
          <p:cNvSpPr txBox="1"/>
          <p:nvPr/>
        </p:nvSpPr>
        <p:spPr>
          <a:xfrm>
            <a:off x="456227" y="3358830"/>
            <a:ext cx="1145129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앤더슨 에릭슨 교수의 주장과 잭 햄브릭 교수의 주장은 어떻게 다른가요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000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E859198-7282-480F-BB04-AC2BAB73EC73}"/>
              </a:ext>
            </a:extLst>
          </p:cNvPr>
          <p:cNvSpPr txBox="1"/>
          <p:nvPr/>
        </p:nvSpPr>
        <p:spPr>
          <a:xfrm>
            <a:off x="466387" y="4541231"/>
            <a:ext cx="11451292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70C0"/>
                </a:solidFill>
                <a:latin typeface="+mn-ea"/>
              </a:rPr>
              <a:t>발명왕 에디슨이나 강수진의 발이 이야기하는 바는 무엇인가요</a:t>
            </a:r>
            <a:r>
              <a:rPr lang="en-US" altLang="ko-KR" sz="30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000" dirty="0">
              <a:solidFill>
                <a:srgbClr val="0070C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2317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594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1" grpId="0"/>
      <p:bldP spid="14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CC99BA1-118B-4F5A-9C62-E6AE4E3859A2}"/>
              </a:ext>
            </a:extLst>
          </p:cNvPr>
          <p:cNvSpPr/>
          <p:nvPr/>
        </p:nvSpPr>
        <p:spPr>
          <a:xfrm>
            <a:off x="135798" y="913587"/>
            <a:ext cx="3135722" cy="2236616"/>
          </a:xfrm>
          <a:prstGeom prst="round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좋아하는 예술가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예술 분야 설명하기</a:t>
            </a:r>
            <a:endParaRPr lang="en-US" sz="32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DD365A6-FFC7-45C2-8C09-24CD7F07DB7D}"/>
              </a:ext>
            </a:extLst>
          </p:cNvPr>
          <p:cNvSpPr txBox="1"/>
          <p:nvPr/>
        </p:nvSpPr>
        <p:spPr>
          <a:xfrm>
            <a:off x="3373120" y="913587"/>
            <a:ext cx="8818880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latin typeface="+mn-ea"/>
              </a:rPr>
              <a:t>여러분이 관심 있는 또는 재능이 있는 예술 분야는 무엇입니까</a:t>
            </a:r>
            <a:r>
              <a:rPr lang="en-US" altLang="ko-KR" sz="3000" b="1" dirty="0">
                <a:latin typeface="+mn-ea"/>
              </a:rPr>
              <a:t>?</a:t>
            </a:r>
            <a:endParaRPr lang="en-US" sz="3000" b="1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279661C-9FE5-4FAA-9766-8C029963DCD1}"/>
              </a:ext>
            </a:extLst>
          </p:cNvPr>
          <p:cNvSpPr txBox="1"/>
          <p:nvPr/>
        </p:nvSpPr>
        <p:spPr>
          <a:xfrm>
            <a:off x="299895" y="3280410"/>
            <a:ext cx="11300022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관심 분야가 같은 친구들끼리 한 팀이 되어서 서로 알고 있는 정보를 나눠 보도록 해요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교과서 표에 메모하세요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.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EEEAC148-12D2-4041-80FE-5391DD2535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2416" t="40148" r="5500" b="49530"/>
          <a:stretch/>
        </p:blipFill>
        <p:spPr>
          <a:xfrm>
            <a:off x="10159" y="-40405"/>
            <a:ext cx="12192001" cy="862399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05AD5E18-1970-49EE-A900-EF4886903FF3}"/>
              </a:ext>
            </a:extLst>
          </p:cNvPr>
          <p:cNvSpPr txBox="1">
            <a:spLocks/>
          </p:cNvSpPr>
          <p:nvPr/>
        </p:nvSpPr>
        <p:spPr>
          <a:xfrm>
            <a:off x="9250165" y="10406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115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graphicFrame>
        <p:nvGraphicFramePr>
          <p:cNvPr id="3" name="Table 7">
            <a:extLst>
              <a:ext uri="{FF2B5EF4-FFF2-40B4-BE49-F238E27FC236}">
                <a16:creationId xmlns:a16="http://schemas.microsoft.com/office/drawing/2014/main" id="{64F9038B-EDE6-421C-8902-022CF34054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2777973"/>
              </p:ext>
            </p:extLst>
          </p:nvPr>
        </p:nvGraphicFramePr>
        <p:xfrm>
          <a:off x="3471917" y="2113883"/>
          <a:ext cx="8128000" cy="10363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25600">
                  <a:extLst>
                    <a:ext uri="{9D8B030D-6E8A-4147-A177-3AD203B41FA5}">
                      <a16:colId xmlns:a16="http://schemas.microsoft.com/office/drawing/2014/main" val="1516055079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683772602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975990563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2833789197"/>
                    </a:ext>
                  </a:extLst>
                </a:gridCol>
                <a:gridCol w="1625600">
                  <a:extLst>
                    <a:ext uri="{9D8B030D-6E8A-4147-A177-3AD203B41FA5}">
                      <a16:colId xmlns:a16="http://schemas.microsoft.com/office/drawing/2014/main" val="361784947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음악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미술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무용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건축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영화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981385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문학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사진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공연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디자인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800" dirty="0"/>
                        <a:t>기타</a:t>
                      </a:r>
                      <a:endParaRPr lang="en-US" sz="2800" dirty="0"/>
                    </a:p>
                  </a:txBody>
                  <a:tcPr anchor="ctr"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36471292"/>
                  </a:ext>
                </a:extLst>
              </a:tr>
            </a:tbl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id="{3B575C2B-AA27-4A56-B27E-7FFA9D89EA37}"/>
              </a:ext>
            </a:extLst>
          </p:cNvPr>
          <p:cNvSpPr txBox="1"/>
          <p:nvPr/>
        </p:nvSpPr>
        <p:spPr>
          <a:xfrm>
            <a:off x="299895" y="4554721"/>
            <a:ext cx="11902265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메모한 내용을 교과서에 있는 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‘</a:t>
            </a: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초보자를 위한 클래식 감상법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’</a:t>
            </a:r>
            <a:r>
              <a:rPr lang="ko-KR" altLang="en-US" sz="3000" b="1" dirty="0">
                <a:solidFill>
                  <a:srgbClr val="7030A0"/>
                </a:solidFill>
                <a:latin typeface="+mn-ea"/>
              </a:rPr>
              <a:t>을 참고해서 조언 형식의 글로 써 보세요</a:t>
            </a:r>
            <a:r>
              <a:rPr lang="en-US" altLang="ko-KR" sz="3000" b="1" dirty="0">
                <a:solidFill>
                  <a:srgbClr val="7030A0"/>
                </a:solidFill>
                <a:latin typeface="+mn-ea"/>
              </a:rPr>
              <a:t>. </a:t>
            </a:r>
            <a:endParaRPr lang="en-US" sz="3000" b="1" dirty="0">
              <a:solidFill>
                <a:srgbClr val="7030A0"/>
              </a:solidFill>
              <a:latin typeface="+mn-ea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91AF05C5-3555-442F-9C50-AC48379BA265}"/>
              </a:ext>
            </a:extLst>
          </p:cNvPr>
          <p:cNvSpPr/>
          <p:nvPr/>
        </p:nvSpPr>
        <p:spPr>
          <a:xfrm>
            <a:off x="7945117" y="5415305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1955095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23" grpId="0"/>
      <p:bldP spid="2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825F7D-85B3-49E8-B8FB-5E510F6A9816}"/>
              </a:ext>
            </a:extLst>
          </p:cNvPr>
          <p:cNvSpPr txBox="1"/>
          <p:nvPr/>
        </p:nvSpPr>
        <p:spPr>
          <a:xfrm>
            <a:off x="0" y="14185"/>
            <a:ext cx="12191999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3200" dirty="0">
                <a:latin typeface="+mn-ea"/>
              </a:rPr>
              <a:t>읽기 활동 전 새 단어 확인</a:t>
            </a:r>
            <a:endParaRPr lang="en-US" sz="3200" dirty="0">
              <a:latin typeface="+mn-ea"/>
            </a:endParaRPr>
          </a:p>
        </p:txBody>
      </p:sp>
      <p:graphicFrame>
        <p:nvGraphicFramePr>
          <p:cNvPr id="19" name="Table 19">
            <a:extLst>
              <a:ext uri="{FF2B5EF4-FFF2-40B4-BE49-F238E27FC236}">
                <a16:creationId xmlns:a16="http://schemas.microsoft.com/office/drawing/2014/main" id="{DD6C2C7A-98F7-4375-8ECA-8C40C8385D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8880885"/>
              </p:ext>
            </p:extLst>
          </p:nvPr>
        </p:nvGraphicFramePr>
        <p:xfrm>
          <a:off x="-1" y="679023"/>
          <a:ext cx="12192000" cy="541363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4184187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15076717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712341144"/>
                    </a:ext>
                  </a:extLst>
                </a:gridCol>
              </a:tblGrid>
              <a:tr h="2706819"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데뷔하다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지휘대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교향곡</a:t>
                      </a:r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73479673"/>
                  </a:ext>
                </a:extLst>
              </a:tr>
              <a:tr h="2706819"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서곡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altLang="ko-KR" sz="3200" dirty="0"/>
                    </a:p>
                    <a:p>
                      <a:pPr algn="ctr"/>
                      <a:r>
                        <a:rPr lang="ko-KR" altLang="en-US" sz="4400" dirty="0"/>
                        <a:t>줄곧</a:t>
                      </a:r>
                      <a:endParaRPr lang="en-US" sz="4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4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733365"/>
                  </a:ext>
                </a:extLst>
              </a:tr>
            </a:tbl>
          </a:graphicData>
        </a:graphic>
      </p:graphicFrame>
      <p:sp>
        <p:nvSpPr>
          <p:cNvPr id="29" name="Title 1">
            <a:extLst>
              <a:ext uri="{FF2B5EF4-FFF2-40B4-BE49-F238E27FC236}">
                <a16:creationId xmlns:a16="http://schemas.microsoft.com/office/drawing/2014/main" id="{10D40649-C20A-4A52-B9A1-22454AE588E4}"/>
              </a:ext>
            </a:extLst>
          </p:cNvPr>
          <p:cNvSpPr txBox="1">
            <a:spLocks/>
          </p:cNvSpPr>
          <p:nvPr/>
        </p:nvSpPr>
        <p:spPr>
          <a:xfrm>
            <a:off x="9534645" y="14185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117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8684E9CD-520F-4F9F-9C60-C9949FC4D719}"/>
              </a:ext>
            </a:extLst>
          </p:cNvPr>
          <p:cNvSpPr/>
          <p:nvPr/>
        </p:nvSpPr>
        <p:spPr>
          <a:xfrm>
            <a:off x="101599" y="2029109"/>
            <a:ext cx="3860800" cy="132369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/>
              <a:t>활동 분야에 처음으로 등장하다</a:t>
            </a:r>
            <a:endParaRPr lang="en-US" sz="2800" dirty="0"/>
          </a:p>
        </p:txBody>
      </p:sp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273945F5-0DC2-447F-B957-FC03F1E9F9D4}"/>
              </a:ext>
            </a:extLst>
          </p:cNvPr>
          <p:cNvSpPr/>
          <p:nvPr/>
        </p:nvSpPr>
        <p:spPr>
          <a:xfrm>
            <a:off x="4165599" y="2029109"/>
            <a:ext cx="3860800" cy="132369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지휘자가 올라서서 지휘하도록 마련된 대</a:t>
            </a:r>
            <a:endParaRPr lang="en-US" sz="2800" dirty="0"/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36224F5E-3B8E-4125-8FF5-05B86BB35398}"/>
              </a:ext>
            </a:extLst>
          </p:cNvPr>
          <p:cNvSpPr/>
          <p:nvPr/>
        </p:nvSpPr>
        <p:spPr>
          <a:xfrm>
            <a:off x="8229601" y="2029108"/>
            <a:ext cx="3860800" cy="132369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600" dirty="0"/>
              <a:t>관현악을 위하여 작곡한 큰 곡</a:t>
            </a:r>
            <a:r>
              <a:rPr lang="en-US" altLang="ko-KR" sz="2600" dirty="0"/>
              <a:t>. </a:t>
            </a:r>
            <a:r>
              <a:rPr lang="ko-KR" altLang="en-US" sz="2600" dirty="0"/>
              <a:t>보통 </a:t>
            </a:r>
            <a:r>
              <a:rPr lang="en-US" altLang="ko-KR" sz="2600" dirty="0"/>
              <a:t>4</a:t>
            </a:r>
            <a:r>
              <a:rPr lang="ko-KR" altLang="en-US" sz="2600" dirty="0"/>
              <a:t>악장</a:t>
            </a:r>
            <a:endParaRPr lang="en-US" sz="2600" dirty="0"/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69AA05A5-B5B7-40A5-9E96-D57979CB9BE5}"/>
              </a:ext>
            </a:extLst>
          </p:cNvPr>
          <p:cNvSpPr/>
          <p:nvPr/>
        </p:nvSpPr>
        <p:spPr>
          <a:xfrm>
            <a:off x="101599" y="4702886"/>
            <a:ext cx="3860800" cy="132369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소나타 형식의 </a:t>
            </a:r>
            <a:r>
              <a:rPr lang="en-US" altLang="ko-KR" sz="2800" dirty="0"/>
              <a:t>1</a:t>
            </a:r>
            <a:r>
              <a:rPr lang="ko-KR" altLang="en-US" sz="2800" dirty="0"/>
              <a:t>악장으로 끝나는 곡</a:t>
            </a:r>
            <a:endParaRPr lang="en-US" sz="2800" dirty="0"/>
          </a:p>
        </p:txBody>
      </p: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B554028C-729E-4C21-BFF5-48622E20AA19}"/>
              </a:ext>
            </a:extLst>
          </p:cNvPr>
          <p:cNvSpPr/>
          <p:nvPr/>
        </p:nvSpPr>
        <p:spPr>
          <a:xfrm>
            <a:off x="4155438" y="4702886"/>
            <a:ext cx="3860800" cy="1323691"/>
          </a:xfrm>
          <a:prstGeom prst="roundRect">
            <a:avLst/>
          </a:prstGeom>
          <a:ln w="57150"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끊임없이 잇따라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9873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6" grpId="0" animBg="1"/>
      <p:bldP spid="23" grpId="0" animBg="1"/>
      <p:bldP spid="24" grpId="0" animBg="1"/>
      <p:bldP spid="25" grpId="0" animBg="1"/>
      <p:bldP spid="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F06036-E1F2-4761-8449-9E69D9CD9C87}"/>
              </a:ext>
            </a:extLst>
          </p:cNvPr>
          <p:cNvSpPr txBox="1"/>
          <p:nvPr/>
        </p:nvSpPr>
        <p:spPr>
          <a:xfrm>
            <a:off x="588577" y="1778623"/>
            <a:ext cx="11035863" cy="18163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4400" dirty="0">
                <a:latin typeface="+mn-ea"/>
              </a:rPr>
              <a:t>첼리스트에서 지휘자로 깜짝 변신하는 장한나</a:t>
            </a:r>
            <a:endParaRPr lang="en-US" sz="4400" dirty="0">
              <a:latin typeface="+mn-e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2A1A993-D825-4C85-A32C-84352B8EB93F}"/>
              </a:ext>
            </a:extLst>
          </p:cNvPr>
          <p:cNvSpPr txBox="1"/>
          <p:nvPr/>
        </p:nvSpPr>
        <p:spPr>
          <a:xfrm>
            <a:off x="588577" y="3780815"/>
            <a:ext cx="1103586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기사의 내용이 무엇일까요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A4842185-9F82-453B-992A-F07F76056C75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F161DDBC-BAB4-4953-9D5A-340374628E9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3" name="Title 1">
              <a:extLst>
                <a:ext uri="{FF2B5EF4-FFF2-40B4-BE49-F238E27FC236}">
                  <a16:creationId xmlns:a16="http://schemas.microsoft.com/office/drawing/2014/main" id="{3B9D4717-CC1A-4E27-B12E-69BAA54C982C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116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ED044C0F-5BAB-40F9-86C0-4FD4735301E0}"/>
              </a:ext>
            </a:extLst>
          </p:cNvPr>
          <p:cNvSpPr/>
          <p:nvPr/>
        </p:nvSpPr>
        <p:spPr>
          <a:xfrm>
            <a:off x="216368" y="1034279"/>
            <a:ext cx="119756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3200" b="1" dirty="0"/>
              <a:t>1. </a:t>
            </a:r>
            <a:r>
              <a:rPr lang="ko-KR" altLang="en-US" sz="3200" b="1" dirty="0"/>
              <a:t>읽기 전 활동</a:t>
            </a:r>
            <a:r>
              <a:rPr lang="en-US" altLang="ko-KR" sz="3200" b="1" dirty="0"/>
              <a:t>: </a:t>
            </a:r>
            <a:r>
              <a:rPr lang="ko-KR" altLang="en-US" sz="3200" dirty="0"/>
              <a:t>인터뷰 기사의 제목을 읽고 내용 생각해 보기</a:t>
            </a:r>
            <a:endParaRPr lang="en-US" sz="32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723EDC6-7394-4BE0-927F-409FA20539CA}"/>
              </a:ext>
            </a:extLst>
          </p:cNvPr>
          <p:cNvSpPr txBox="1"/>
          <p:nvPr/>
        </p:nvSpPr>
        <p:spPr>
          <a:xfrm>
            <a:off x="588577" y="4494188"/>
            <a:ext cx="1103586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3399"/>
                </a:solidFill>
                <a:latin typeface="+mn-ea"/>
              </a:rPr>
              <a:t>연주자와 지휘자는 어떤 자질이 있어야 할까요</a:t>
            </a:r>
            <a:r>
              <a:rPr lang="en-US" altLang="ko-KR" sz="3000" b="1" dirty="0">
                <a:solidFill>
                  <a:srgbClr val="FF3399"/>
                </a:solidFill>
                <a:latin typeface="+mn-ea"/>
              </a:rPr>
              <a:t>?</a:t>
            </a:r>
            <a:endParaRPr lang="en-US" sz="3000" b="1" dirty="0">
              <a:solidFill>
                <a:srgbClr val="FF3399"/>
              </a:solidFill>
              <a:latin typeface="+mn-ea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B440F1E-0E47-46F8-894B-BBAE34AFE057}"/>
              </a:ext>
            </a:extLst>
          </p:cNvPr>
          <p:cNvSpPr txBox="1"/>
          <p:nvPr/>
        </p:nvSpPr>
        <p:spPr>
          <a:xfrm>
            <a:off x="588577" y="5207561"/>
            <a:ext cx="11603423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연주자가 되는 것과 지휘자가 되는 것은 어떻게 다를까요</a:t>
            </a:r>
            <a:r>
              <a:rPr lang="en-US" altLang="ko-KR" sz="3000" b="1" dirty="0">
                <a:solidFill>
                  <a:schemeClr val="accent5">
                    <a:lumMod val="75000"/>
                  </a:schemeClr>
                </a:solidFill>
                <a:latin typeface="+mn-ea"/>
              </a:rPr>
              <a:t>?</a:t>
            </a:r>
            <a:endParaRPr lang="en-US" sz="3000" b="1" dirty="0">
              <a:solidFill>
                <a:schemeClr val="accent5">
                  <a:lumMod val="75000"/>
                </a:schemeClr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50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15" grpId="0"/>
      <p:bldP spid="1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116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BFB5D77A-BAFF-4C63-A71F-8CEA7F8BA8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667" t="13051" r="8666" b="25037"/>
          <a:stretch/>
        </p:blipFill>
        <p:spPr>
          <a:xfrm>
            <a:off x="0" y="707386"/>
            <a:ext cx="12192000" cy="5475557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11277E-367F-4A71-8109-33BB8BE080F2}"/>
              </a:ext>
            </a:extLst>
          </p:cNvPr>
          <p:cNvCxnSpPr>
            <a:cxnSpLocks/>
          </p:cNvCxnSpPr>
          <p:nvPr/>
        </p:nvCxnSpPr>
        <p:spPr>
          <a:xfrm>
            <a:off x="335810" y="2321262"/>
            <a:ext cx="11373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7E01B2-86FB-477F-9CD8-7BC8E7096933}"/>
              </a:ext>
            </a:extLst>
          </p:cNvPr>
          <p:cNvCxnSpPr>
            <a:cxnSpLocks/>
          </p:cNvCxnSpPr>
          <p:nvPr/>
        </p:nvCxnSpPr>
        <p:spPr>
          <a:xfrm>
            <a:off x="6370850" y="2859742"/>
            <a:ext cx="8325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04DE712-C596-4624-8953-664CAC09772A}"/>
              </a:ext>
            </a:extLst>
          </p:cNvPr>
          <p:cNvCxnSpPr>
            <a:cxnSpLocks/>
          </p:cNvCxnSpPr>
          <p:nvPr/>
        </p:nvCxnSpPr>
        <p:spPr>
          <a:xfrm>
            <a:off x="3414290" y="3916382"/>
            <a:ext cx="8325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E6B1AB19-C9C8-4DEA-A434-DD6EBA150783}"/>
              </a:ext>
            </a:extLst>
          </p:cNvPr>
          <p:cNvCxnSpPr>
            <a:cxnSpLocks/>
          </p:cNvCxnSpPr>
          <p:nvPr/>
        </p:nvCxnSpPr>
        <p:spPr>
          <a:xfrm>
            <a:off x="6095999" y="3931324"/>
            <a:ext cx="59944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8073005" y="5206113"/>
            <a:ext cx="3866747" cy="1270844"/>
          </a:xfrm>
          <a:prstGeom prst="round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첼로 연주와 지휘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, </a:t>
            </a: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어떻게 다를까요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EB90BDA-B634-471D-8C9C-131ED52B00EC}"/>
              </a:ext>
            </a:extLst>
          </p:cNvPr>
          <p:cNvSpPr txBox="1"/>
          <p:nvPr/>
        </p:nvSpPr>
        <p:spPr>
          <a:xfrm>
            <a:off x="5466080" y="20415"/>
            <a:ext cx="347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장한나 인터뷰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3907504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116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B7E01B2-86FB-477F-9CD8-7BC8E7096933}"/>
              </a:ext>
            </a:extLst>
          </p:cNvPr>
          <p:cNvCxnSpPr>
            <a:cxnSpLocks/>
          </p:cNvCxnSpPr>
          <p:nvPr/>
        </p:nvCxnSpPr>
        <p:spPr>
          <a:xfrm>
            <a:off x="6370850" y="2859742"/>
            <a:ext cx="83259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F18FDBF-388E-4402-9E97-793C4B10CA5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7844" t="24521" r="8190" b="25210"/>
          <a:stretch/>
        </p:blipFill>
        <p:spPr>
          <a:xfrm>
            <a:off x="0" y="744606"/>
            <a:ext cx="12211384" cy="4668222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E11277E-367F-4A71-8109-33BB8BE080F2}"/>
              </a:ext>
            </a:extLst>
          </p:cNvPr>
          <p:cNvCxnSpPr>
            <a:cxnSpLocks/>
          </p:cNvCxnSpPr>
          <p:nvPr/>
        </p:nvCxnSpPr>
        <p:spPr>
          <a:xfrm>
            <a:off x="1702156" y="3039208"/>
            <a:ext cx="68369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2C4A2D9-5728-4ADC-9506-10A29CA27E53}"/>
              </a:ext>
            </a:extLst>
          </p:cNvPr>
          <p:cNvSpPr txBox="1"/>
          <p:nvPr/>
        </p:nvSpPr>
        <p:spPr>
          <a:xfrm>
            <a:off x="283778" y="5475888"/>
            <a:ext cx="1145627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C00000"/>
                </a:solidFill>
                <a:latin typeface="+mn-ea"/>
              </a:rPr>
              <a:t>지휘자가 되고 싶었던 가장 큰 이유는 무엇일까요</a:t>
            </a:r>
            <a:r>
              <a:rPr lang="en-US" altLang="ko-KR" sz="3000" b="1" dirty="0">
                <a:solidFill>
                  <a:srgbClr val="C00000"/>
                </a:solidFill>
                <a:latin typeface="+mn-ea"/>
              </a:rPr>
              <a:t>?</a:t>
            </a:r>
            <a:endParaRPr lang="en-US" sz="3000" b="1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6B2481D-328E-4478-A12E-E7F3A906D2F0}"/>
              </a:ext>
            </a:extLst>
          </p:cNvPr>
          <p:cNvSpPr txBox="1"/>
          <p:nvPr/>
        </p:nvSpPr>
        <p:spPr>
          <a:xfrm>
            <a:off x="5466080" y="20415"/>
            <a:ext cx="347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장한나 인터뷰</a:t>
            </a:r>
            <a:endParaRPr lang="en-US" sz="3600" b="1" dirty="0"/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2B87D451-0B5A-412A-B936-767FBF7BF31D}"/>
              </a:ext>
            </a:extLst>
          </p:cNvPr>
          <p:cNvSpPr/>
          <p:nvPr/>
        </p:nvSpPr>
        <p:spPr>
          <a:xfrm>
            <a:off x="9326880" y="4785361"/>
            <a:ext cx="2783840" cy="2003090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/>
              <a:t>교과서 </a:t>
            </a:r>
            <a:r>
              <a:rPr lang="en-US" altLang="ko-KR" sz="2800" dirty="0"/>
              <a:t>116</a:t>
            </a:r>
            <a:r>
              <a:rPr lang="ko-KR" altLang="en-US" sz="2800" dirty="0"/>
              <a:t>쪽 연습 문제 </a:t>
            </a:r>
            <a:r>
              <a:rPr lang="en-US" altLang="ko-KR" sz="2800" dirty="0"/>
              <a:t>2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24284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200FA16-28EF-4CA4-AC61-2A859F493E67}"/>
              </a:ext>
            </a:extLst>
          </p:cNvPr>
          <p:cNvGrpSpPr/>
          <p:nvPr/>
        </p:nvGrpSpPr>
        <p:grpSpPr>
          <a:xfrm>
            <a:off x="-1" y="-80847"/>
            <a:ext cx="12192001" cy="862716"/>
            <a:chOff x="-1" y="-30047"/>
            <a:chExt cx="12192001" cy="862716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F822450-72C1-4EEC-98D0-CDF1C088A03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harpenSoften amount="25000"/>
                      </a14:imgEffect>
                    </a14:imgLayer>
                  </a14:imgProps>
                </a:ext>
              </a:extLst>
            </a:blip>
            <a:srcRect l="8120" t="29068" r="9259" b="60539"/>
            <a:stretch/>
          </p:blipFill>
          <p:spPr>
            <a:xfrm>
              <a:off x="-1" y="-30047"/>
              <a:ext cx="12192001" cy="862716"/>
            </a:xfrm>
            <a:prstGeom prst="rect">
              <a:avLst/>
            </a:prstGeom>
          </p:spPr>
        </p:pic>
        <p:sp>
          <p:nvSpPr>
            <p:cNvPr id="16" name="Title 1">
              <a:extLst>
                <a:ext uri="{FF2B5EF4-FFF2-40B4-BE49-F238E27FC236}">
                  <a16:creationId xmlns:a16="http://schemas.microsoft.com/office/drawing/2014/main" id="{01B1460C-427D-49C1-B4CC-1AC852093A20}"/>
                </a:ext>
              </a:extLst>
            </p:cNvPr>
            <p:cNvSpPr txBox="1">
              <a:spLocks/>
            </p:cNvSpPr>
            <p:nvPr/>
          </p:nvSpPr>
          <p:spPr>
            <a:xfrm>
              <a:off x="9197613" y="120349"/>
              <a:ext cx="2657354" cy="675057"/>
            </a:xfrm>
            <a:prstGeom prst="rect">
              <a:avLst/>
            </a:prstGeom>
          </p:spPr>
          <p:txBody>
            <a:bodyPr>
              <a:normAutofit fontScale="90000"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algn="r"/>
              <a:r>
                <a:rPr lang="ko-KR" altLang="en-US" sz="3600" kern="0" dirty="0"/>
                <a:t>교과서 </a:t>
              </a:r>
              <a:r>
                <a:rPr lang="en-US" altLang="ko-KR" sz="3600" kern="0" dirty="0"/>
                <a:t>116</a:t>
              </a:r>
              <a:r>
                <a:rPr lang="ko-KR" altLang="en-US" sz="3600" kern="0" dirty="0"/>
                <a:t>쪽</a:t>
              </a:r>
              <a:endParaRPr lang="en-US" sz="3600" kern="0" dirty="0"/>
            </a:p>
          </p:txBody>
        </p:sp>
      </p:grpSp>
      <p:sp>
        <p:nvSpPr>
          <p:cNvPr id="26" name="TextBox 25">
            <a:extLst>
              <a:ext uri="{FF2B5EF4-FFF2-40B4-BE49-F238E27FC236}">
                <a16:creationId xmlns:a16="http://schemas.microsoft.com/office/drawing/2014/main" id="{1BD50D28-5DD1-46E9-ADCA-EFA8E15DECD2}"/>
              </a:ext>
            </a:extLst>
          </p:cNvPr>
          <p:cNvSpPr txBox="1"/>
          <p:nvPr/>
        </p:nvSpPr>
        <p:spPr>
          <a:xfrm>
            <a:off x="9652000" y="817142"/>
            <a:ext cx="1889761" cy="44830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2400" dirty="0">
                <a:solidFill>
                  <a:srgbClr val="C00000"/>
                </a:solidFill>
                <a:latin typeface="+mn-ea"/>
              </a:rPr>
              <a:t>자신의 재능을 사회를 위해 더 크고 넓게 쓰기를 원하는 지휘자 장한나를 영상으로 만나 봐요</a:t>
            </a:r>
            <a:r>
              <a:rPr lang="en-US" altLang="ko-KR" sz="2400" dirty="0">
                <a:solidFill>
                  <a:srgbClr val="C00000"/>
                </a:solidFill>
                <a:latin typeface="+mn-ea"/>
              </a:rPr>
              <a:t>.</a:t>
            </a:r>
            <a:r>
              <a:rPr lang="ko-KR" altLang="en-US" sz="2400" dirty="0">
                <a:solidFill>
                  <a:srgbClr val="C00000"/>
                </a:solidFill>
                <a:latin typeface="+mn-ea"/>
              </a:rPr>
              <a:t> </a:t>
            </a:r>
            <a:endParaRPr lang="en-US" sz="2400" dirty="0">
              <a:solidFill>
                <a:srgbClr val="C00000"/>
              </a:solidFill>
              <a:latin typeface="+mn-ea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9F46B71-F92E-4467-A516-978E4DC5C43C}"/>
              </a:ext>
            </a:extLst>
          </p:cNvPr>
          <p:cNvSpPr/>
          <p:nvPr/>
        </p:nvSpPr>
        <p:spPr>
          <a:xfrm>
            <a:off x="9652000" y="5195053"/>
            <a:ext cx="2032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6"/>
              </a:rPr>
              <a:t>https://www.youtube.com/watch?v=R97F_a26Hn4</a:t>
            </a:r>
            <a:endParaRPr lang="en-US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44B32DC-E744-49A2-B63E-D000FF1840B4}"/>
              </a:ext>
            </a:extLst>
          </p:cNvPr>
          <p:cNvSpPr txBox="1"/>
          <p:nvPr/>
        </p:nvSpPr>
        <p:spPr>
          <a:xfrm>
            <a:off x="5466080" y="20415"/>
            <a:ext cx="3474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b="1" dirty="0"/>
              <a:t>장한나 인터뷰</a:t>
            </a:r>
            <a:endParaRPr lang="en-US" sz="3600" b="1" dirty="0"/>
          </a:p>
        </p:txBody>
      </p:sp>
      <p:pic>
        <p:nvPicPr>
          <p:cNvPr id="2" name="Online Media 1" title="&quot;￬ﾝﾌ￬ﾕﾅ ￬ﾕﾈ￭ﾕﾘ￫ﾊﾔ ￬ﾹﾜ￪ﾵﾬ￫ﾓﾤ￭ﾕﾘ￪ﾳﾠ￫ﾧﾌ ￫ﾆﾀ ￪ﾲﾃ&quot; ￪ﾱﾰ￬ﾞﾥ￬ﾝﾴ ￬ﾖﾴ￫ﾦﾰ ￬ﾞﾥ￭ﾕﾜ￫ﾂﾘ￬ﾗﾐ￪ﾲﾌ ￬ﾶﾩ￪ﾳﾠ￭ﾕﾜ ￬ﾝﾴ￬ﾜﾠ">
            <a:hlinkClick r:id="" action="ppaction://media"/>
            <a:extLst>
              <a:ext uri="{FF2B5EF4-FFF2-40B4-BE49-F238E27FC236}">
                <a16:creationId xmlns:a16="http://schemas.microsoft.com/office/drawing/2014/main" id="{68EA9DAD-9733-43FD-8641-EC3635D77B4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7"/>
          <a:stretch>
            <a:fillRect/>
          </a:stretch>
        </p:blipFill>
        <p:spPr>
          <a:xfrm>
            <a:off x="243840" y="817142"/>
            <a:ext cx="9408160" cy="5292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226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0A395F8E-4CDF-42FE-B8CB-A615C13C9C9C}"/>
              </a:ext>
            </a:extLst>
          </p:cNvPr>
          <p:cNvSpPr/>
          <p:nvPr/>
        </p:nvSpPr>
        <p:spPr>
          <a:xfrm>
            <a:off x="603158" y="174351"/>
            <a:ext cx="3664042" cy="664412"/>
          </a:xfrm>
          <a:prstGeom prst="round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ko-KR" sz="3200" dirty="0">
                <a:latin typeface="+mn-ea"/>
              </a:rPr>
              <a:t>117</a:t>
            </a:r>
            <a:r>
              <a:rPr lang="ko-KR" altLang="en-US" sz="3200" dirty="0">
                <a:latin typeface="+mn-ea"/>
              </a:rPr>
              <a:t>쪽</a:t>
            </a:r>
            <a:r>
              <a:rPr lang="en-US" altLang="ko-KR" sz="3200" dirty="0">
                <a:latin typeface="+mn-ea"/>
              </a:rPr>
              <a:t> </a:t>
            </a:r>
            <a:r>
              <a:rPr lang="ko-KR" altLang="en-US" sz="3200" dirty="0">
                <a:latin typeface="+mn-ea"/>
              </a:rPr>
              <a:t>쓰기 활동 </a:t>
            </a:r>
            <a:endParaRPr lang="en-US" sz="3200" dirty="0"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15E88E1-A1D7-41D3-A3BB-152A63E354C1}"/>
              </a:ext>
            </a:extLst>
          </p:cNvPr>
          <p:cNvSpPr txBox="1"/>
          <p:nvPr/>
        </p:nvSpPr>
        <p:spPr>
          <a:xfrm>
            <a:off x="410026" y="1124765"/>
            <a:ext cx="11371947" cy="594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어떤 예술가를 소개할지 생각해 보고 정보를 찾아 보세요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8455376-687A-4563-9BAE-0D333A97575C}"/>
              </a:ext>
            </a:extLst>
          </p:cNvPr>
          <p:cNvSpPr/>
          <p:nvPr/>
        </p:nvSpPr>
        <p:spPr>
          <a:xfrm>
            <a:off x="8053724" y="5240857"/>
            <a:ext cx="3850642" cy="1178636"/>
          </a:xfrm>
          <a:prstGeom prst="ellipse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/>
              <a:t>발표하고 피드백 받기</a:t>
            </a:r>
            <a:endParaRPr lang="en-US" sz="3200" b="1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4350F0-2862-41A2-BA68-D7506BA7A4F5}"/>
              </a:ext>
            </a:extLst>
          </p:cNvPr>
          <p:cNvSpPr txBox="1"/>
          <p:nvPr/>
        </p:nvSpPr>
        <p:spPr>
          <a:xfrm>
            <a:off x="4356882" y="246054"/>
            <a:ext cx="7835118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ko-KR" altLang="en-US" sz="2800" dirty="0">
                <a:latin typeface="+mn-ea"/>
              </a:rPr>
              <a:t>좋아하는 예술가에 대해 소개하는 글 쓰기</a:t>
            </a:r>
            <a:endParaRPr lang="en-US" sz="2800" dirty="0">
              <a:latin typeface="+mn-ea"/>
            </a:endParaRPr>
          </a:p>
        </p:txBody>
      </p:sp>
      <p:pic>
        <p:nvPicPr>
          <p:cNvPr id="13" name="Picture 2" descr="Free Writing Book Cliparts, Download Free Clip Art, Free Clip Art ...">
            <a:extLst>
              <a:ext uri="{FF2B5EF4-FFF2-40B4-BE49-F238E27FC236}">
                <a16:creationId xmlns:a16="http://schemas.microsoft.com/office/drawing/2014/main" id="{4E550549-69CC-4E55-8ACC-80193A937E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292" b="96996" l="5556" r="95833">
                        <a14:foregroundMark x1="12037" y1="15880" x2="17130" y2="15451"/>
                        <a14:foregroundMark x1="5556" y1="19742" x2="5556" y2="24893"/>
                        <a14:foregroundMark x1="9722" y1="93562" x2="10648" y2="95279"/>
                        <a14:foregroundMark x1="91204" y1="64378" x2="92593" y2="69528"/>
                        <a14:foregroundMark x1="89352" y1="6867" x2="89352" y2="11588"/>
                        <a14:foregroundMark x1="81944" y1="4721" x2="84259" y2="4292"/>
                        <a14:foregroundMark x1="94444" y1="7725" x2="95833" y2="11588"/>
                        <a14:foregroundMark x1="97222" y1="12017" x2="96296" y2="15451"/>
                        <a14:foregroundMark x1="87037" y1="95279" x2="87037" y2="95279"/>
                        <a14:foregroundMark x1="83796" y1="96137" x2="83796" y2="96137"/>
                        <a14:foregroundMark x1="79630" y1="94421" x2="79630" y2="94421"/>
                        <a14:foregroundMark x1="73611" y1="96137" x2="73611" y2="96137"/>
                        <a14:foregroundMark x1="75000" y1="95708" x2="75000" y2="95708"/>
                        <a14:foregroundMark x1="74074" y1="95708" x2="78704" y2="94850"/>
                        <a14:foregroundMark x1="79630" y1="93562" x2="80093" y2="93562"/>
                        <a14:foregroundMark x1="78704" y1="96996" x2="77778" y2="96996"/>
                        <a14:foregroundMark x1="90741" y1="93991" x2="90741" y2="93991"/>
                        <a14:foregroundMark x1="83796" y1="93562" x2="83796" y2="93562"/>
                        <a14:foregroundMark x1="80556" y1="94850" x2="80556" y2="94850"/>
                        <a14:foregroundMark x1="77778" y1="94421" x2="77778" y2="94421"/>
                        <a14:foregroundMark x1="78241" y1="93562" x2="77778" y2="93991"/>
                        <a14:foregroundMark x1="76852" y1="94421" x2="76852" y2="9442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4989" y="644316"/>
            <a:ext cx="1323688" cy="1427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DC23F1F-ACFC-42BC-9A44-E689B05C38E3}"/>
              </a:ext>
            </a:extLst>
          </p:cNvPr>
          <p:cNvSpPr txBox="1"/>
          <p:nvPr/>
        </p:nvSpPr>
        <p:spPr>
          <a:xfrm>
            <a:off x="410026" y="1753136"/>
            <a:ext cx="11371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FF0000"/>
                </a:solidFill>
                <a:latin typeface="+mn-ea"/>
              </a:rPr>
              <a:t>다음의 내용을 참고해서 어떤 부분을 소개할지 정하고 메모하세요</a:t>
            </a:r>
            <a:r>
              <a:rPr lang="en-US" altLang="ko-KR" sz="3000" b="1" dirty="0">
                <a:solidFill>
                  <a:srgbClr val="FF0000"/>
                </a:solidFill>
                <a:latin typeface="+mn-ea"/>
              </a:rPr>
              <a:t>. </a:t>
            </a:r>
            <a:endParaRPr lang="en-US" sz="3000" b="1" dirty="0">
              <a:solidFill>
                <a:srgbClr val="FF0000"/>
              </a:solidFill>
              <a:latin typeface="+mn-ea"/>
            </a:endParaRPr>
          </a:p>
        </p:txBody>
      </p:sp>
      <p:graphicFrame>
        <p:nvGraphicFramePr>
          <p:cNvPr id="4" name="Table 8">
            <a:extLst>
              <a:ext uri="{FF2B5EF4-FFF2-40B4-BE49-F238E27FC236}">
                <a16:creationId xmlns:a16="http://schemas.microsoft.com/office/drawing/2014/main" id="{8C2D4219-F0F2-49A0-894C-49FEC2F850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2192545"/>
              </p:ext>
            </p:extLst>
          </p:nvPr>
        </p:nvGraphicFramePr>
        <p:xfrm>
          <a:off x="603158" y="2901784"/>
          <a:ext cx="11000262" cy="1097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666754">
                  <a:extLst>
                    <a:ext uri="{9D8B030D-6E8A-4147-A177-3AD203B41FA5}">
                      <a16:colId xmlns:a16="http://schemas.microsoft.com/office/drawing/2014/main" val="2458744145"/>
                    </a:ext>
                  </a:extLst>
                </a:gridCol>
                <a:gridCol w="3666754">
                  <a:extLst>
                    <a:ext uri="{9D8B030D-6E8A-4147-A177-3AD203B41FA5}">
                      <a16:colId xmlns:a16="http://schemas.microsoft.com/office/drawing/2014/main" val="2579976248"/>
                    </a:ext>
                  </a:extLst>
                </a:gridCol>
                <a:gridCol w="3666754">
                  <a:extLst>
                    <a:ext uri="{9D8B030D-6E8A-4147-A177-3AD203B41FA5}">
                      <a16:colId xmlns:a16="http://schemas.microsoft.com/office/drawing/2014/main" val="8409069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000" dirty="0"/>
                        <a:t>탄생과 성장</a:t>
                      </a:r>
                      <a:endParaRPr lang="en-US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000" dirty="0"/>
                        <a:t>예술적 재능과 노력</a:t>
                      </a:r>
                      <a:endParaRPr lang="en-US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000" dirty="0"/>
                        <a:t>업적</a:t>
                      </a:r>
                      <a:endParaRPr lang="en-US" sz="3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064063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000" dirty="0"/>
                        <a:t>작품 세계</a:t>
                      </a:r>
                      <a:r>
                        <a:rPr lang="en-US" altLang="ko-KR" sz="3000" dirty="0"/>
                        <a:t>, </a:t>
                      </a:r>
                      <a:r>
                        <a:rPr lang="ko-KR" altLang="en-US" sz="3000" dirty="0"/>
                        <a:t>인생관</a:t>
                      </a:r>
                      <a:endParaRPr lang="en-US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000" dirty="0"/>
                        <a:t>대중의 평가</a:t>
                      </a:r>
                      <a:endParaRPr lang="en-US" sz="3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000" dirty="0"/>
                        <a:t>기타</a:t>
                      </a:r>
                      <a:endParaRPr lang="en-US" sz="3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3939318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C07B8008-00B1-44CD-BB21-83FD36B2B927}"/>
              </a:ext>
            </a:extLst>
          </p:cNvPr>
          <p:cNvSpPr txBox="1"/>
          <p:nvPr/>
        </p:nvSpPr>
        <p:spPr>
          <a:xfrm>
            <a:off x="417315" y="4408731"/>
            <a:ext cx="11371947" cy="1148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메모를 바탕으로 예술가 소개 글을 완성해서 발표합니다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2060"/>
                </a:solidFill>
                <a:latin typeface="+mn-ea"/>
              </a:rPr>
              <a:t>교과서에 직접 써 보세요</a:t>
            </a:r>
            <a:r>
              <a:rPr lang="en-US" altLang="ko-KR" sz="30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3000" b="1" dirty="0">
              <a:solidFill>
                <a:srgbClr val="002060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52756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2" grpId="0" animBg="1"/>
      <p:bldP spid="17" grpId="0" animBg="1"/>
      <p:bldP spid="11" grpId="0"/>
      <p:bldP spid="1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AA51855-4E03-42D4-8C9A-DA6DE7FE94EB}"/>
              </a:ext>
            </a:extLst>
          </p:cNvPr>
          <p:cNvSpPr txBox="1"/>
          <p:nvPr/>
        </p:nvSpPr>
        <p:spPr>
          <a:xfrm>
            <a:off x="210857" y="2650671"/>
            <a:ext cx="9271819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어떤 예술 분야들인지 하나하나 알아볼까요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?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909E39-5333-461A-BD8B-AB2B357377B0}"/>
              </a:ext>
            </a:extLst>
          </p:cNvPr>
          <p:cNvSpPr txBox="1"/>
          <p:nvPr/>
        </p:nvSpPr>
        <p:spPr>
          <a:xfrm>
            <a:off x="210857" y="3410005"/>
            <a:ext cx="10933471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오른쪽 작품은 어떤 조각가의 작품인지 알아요</a:t>
            </a:r>
            <a:r>
              <a:rPr lang="en-US" altLang="ko-KR" sz="3200" b="1" dirty="0">
                <a:solidFill>
                  <a:schemeClr val="accent2">
                    <a:lumMod val="75000"/>
                  </a:schemeClr>
                </a:solidFill>
                <a:latin typeface="+mn-ea"/>
              </a:rPr>
              <a:t>?</a:t>
            </a:r>
            <a:endParaRPr lang="en-US" sz="3200" b="1" dirty="0">
              <a:solidFill>
                <a:schemeClr val="accent2">
                  <a:lumMod val="75000"/>
                </a:schemeClr>
              </a:solidFill>
              <a:latin typeface="+mn-ea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3D4F7BA-14E3-43B9-B42A-7A50E578DF42}"/>
              </a:ext>
            </a:extLst>
          </p:cNvPr>
          <p:cNvSpPr txBox="1"/>
          <p:nvPr/>
        </p:nvSpPr>
        <p:spPr>
          <a:xfrm>
            <a:off x="210857" y="4169339"/>
            <a:ext cx="8403895" cy="641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여러분은 어떤 예술 분야에 관심이 있어요</a:t>
            </a:r>
            <a:r>
              <a:rPr lang="en-US" altLang="ko-KR" sz="3200" b="1" dirty="0">
                <a:solidFill>
                  <a:srgbClr val="FF0000"/>
                </a:solidFill>
                <a:latin typeface="+mn-ea"/>
              </a:rPr>
              <a:t>?</a:t>
            </a:r>
            <a:endParaRPr lang="en-US" sz="3200" b="1" dirty="0">
              <a:solidFill>
                <a:srgbClr val="FF0000"/>
              </a:solidFill>
              <a:latin typeface="+mn-ea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E82B53-0EC0-4743-BB20-AA2A15B0E95C}"/>
              </a:ext>
            </a:extLst>
          </p:cNvPr>
          <p:cNvSpPr txBox="1"/>
          <p:nvPr/>
        </p:nvSpPr>
        <p:spPr>
          <a:xfrm>
            <a:off x="210857" y="4942075"/>
            <a:ext cx="10639096" cy="628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200" b="1" dirty="0">
                <a:solidFill>
                  <a:srgbClr val="00B050"/>
                </a:solidFill>
                <a:latin typeface="+mn-ea"/>
              </a:rPr>
              <a:t>어떤 예술 분야에 소질이 있는 것 같아요</a:t>
            </a:r>
            <a:r>
              <a:rPr lang="en-US" altLang="ko-KR" sz="3200" b="1" dirty="0">
                <a:solidFill>
                  <a:srgbClr val="00B050"/>
                </a:solidFill>
                <a:latin typeface="+mn-ea"/>
              </a:rPr>
              <a:t>?</a:t>
            </a:r>
            <a:endParaRPr lang="en-US" sz="32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C79BE75-CD11-4668-AE79-828500344B9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50434" b="52014"/>
          <a:stretch/>
        </p:blipFill>
        <p:spPr>
          <a:xfrm>
            <a:off x="260018" y="242439"/>
            <a:ext cx="2757688" cy="206011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1F1A580-D14C-4CEE-99D3-F6D20D606F4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312" t="1" r="121" b="54341"/>
          <a:stretch/>
        </p:blipFill>
        <p:spPr>
          <a:xfrm>
            <a:off x="3179120" y="242439"/>
            <a:ext cx="2898293" cy="2060116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8A3FF9-ED4C-44F6-A5A9-2759DD0F753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288" r="50434" b="-1537"/>
          <a:stretch/>
        </p:blipFill>
        <p:spPr>
          <a:xfrm>
            <a:off x="6238827" y="242439"/>
            <a:ext cx="2757688" cy="215725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F6329DD-3D03-4E4C-8A70-9030C97CD2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241" t="51288" r="193" b="483"/>
          <a:stretch/>
        </p:blipFill>
        <p:spPr>
          <a:xfrm>
            <a:off x="9157929" y="232007"/>
            <a:ext cx="2757688" cy="2070548"/>
          </a:xfrm>
          <a:prstGeom prst="rect">
            <a:avLst/>
          </a:prstGeom>
        </p:spPr>
      </p:pic>
      <p:pic>
        <p:nvPicPr>
          <p:cNvPr id="23" name="Picture 22" descr="A picture containing sitting, building, photo, small&#10;&#10;Description automatically generated">
            <a:extLst>
              <a:ext uri="{FF2B5EF4-FFF2-40B4-BE49-F238E27FC236}">
                <a16:creationId xmlns:a16="http://schemas.microsoft.com/office/drawing/2014/main" id="{23953922-9B46-4499-941D-5288F04E3A4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438" b="93906" l="3733" r="89931">
                        <a14:foregroundMark x1="16406" y1="3438" x2="20399" y2="6172"/>
                        <a14:foregroundMark x1="5556" y1="8281" x2="6076" y2="9609"/>
                        <a14:foregroundMark x1="3733" y1="57031" x2="3906" y2="58906"/>
                        <a14:foregroundMark x1="26997" y1="92969" x2="25694" y2="939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16420"/>
          <a:stretch/>
        </p:blipFill>
        <p:spPr>
          <a:xfrm>
            <a:off x="9114884" y="2482164"/>
            <a:ext cx="2783806" cy="3700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045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8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8D74C58-FE96-4C4D-99F6-34146DEA4E50}"/>
              </a:ext>
            </a:extLst>
          </p:cNvPr>
          <p:cNvSpPr txBox="1"/>
          <p:nvPr/>
        </p:nvSpPr>
        <p:spPr>
          <a:xfrm>
            <a:off x="0" y="1192764"/>
            <a:ext cx="12192000" cy="5612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800" b="1" dirty="0">
                <a:solidFill>
                  <a:srgbClr val="002060"/>
                </a:solidFill>
                <a:latin typeface="+mn-ea"/>
              </a:rPr>
              <a:t>교과서에 실린 명언들을 하나하나 읽으면서 의미를 생각해 봅시다</a:t>
            </a:r>
            <a:r>
              <a:rPr lang="en-US" altLang="ko-KR" sz="2800" b="1" dirty="0">
                <a:solidFill>
                  <a:srgbClr val="002060"/>
                </a:solidFill>
                <a:latin typeface="+mn-ea"/>
              </a:rPr>
              <a:t>.</a:t>
            </a:r>
            <a:endParaRPr lang="en-US" sz="2800" b="1" dirty="0">
              <a:solidFill>
                <a:srgbClr val="002060"/>
              </a:solidFill>
              <a:latin typeface="+mn-ea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0" y="0"/>
            <a:ext cx="2922309" cy="1241529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EABA6CBD-EF5A-48A0-BE58-D62F65928162}"/>
              </a:ext>
            </a:extLst>
          </p:cNvPr>
          <p:cNvSpPr txBox="1"/>
          <p:nvPr/>
        </p:nvSpPr>
        <p:spPr>
          <a:xfrm>
            <a:off x="3452514" y="232520"/>
            <a:ext cx="68344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예술가들의 명언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8" name="Table 8">
            <a:extLst>
              <a:ext uri="{FF2B5EF4-FFF2-40B4-BE49-F238E27FC236}">
                <a16:creationId xmlns:a16="http://schemas.microsoft.com/office/drawing/2014/main" id="{67AB1738-B29A-4EE2-9011-B48E42C193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5625416"/>
              </p:ext>
            </p:extLst>
          </p:nvPr>
        </p:nvGraphicFramePr>
        <p:xfrm>
          <a:off x="0" y="1823849"/>
          <a:ext cx="12192000" cy="43891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192000">
                  <a:extLst>
                    <a:ext uri="{9D8B030D-6E8A-4147-A177-3AD203B41FA5}">
                      <a16:colId xmlns:a16="http://schemas.microsoft.com/office/drawing/2014/main" val="4247227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어제를 넘어선 오늘을 사는 것</a:t>
                      </a:r>
                      <a:r>
                        <a:rPr lang="en-US" altLang="ko-KR" sz="3200" dirty="0"/>
                        <a:t>, </a:t>
                      </a:r>
                      <a:r>
                        <a:rPr lang="ko-KR" altLang="en-US" sz="3200" dirty="0"/>
                        <a:t>이것이 내 삶의 모토다</a:t>
                      </a:r>
                      <a:r>
                        <a:rPr lang="en-US" altLang="ko-KR" sz="3200" dirty="0"/>
                        <a:t>. </a:t>
                      </a:r>
                      <a:endParaRPr lang="en-US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928913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강수진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82455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성공의 비밀은 </a:t>
                      </a:r>
                      <a:r>
                        <a:rPr lang="en-US" altLang="ko-KR" sz="3200" dirty="0"/>
                        <a:t>‘</a:t>
                      </a:r>
                      <a:r>
                        <a:rPr lang="ko-KR" altLang="en-US" sz="3200" dirty="0"/>
                        <a:t>자신감</a:t>
                      </a:r>
                      <a:r>
                        <a:rPr lang="en-US" altLang="ko-KR" sz="3200" dirty="0"/>
                        <a:t>’</a:t>
                      </a:r>
                      <a:r>
                        <a:rPr lang="ko-KR" altLang="en-US" sz="3200" dirty="0"/>
                        <a:t>이며 자신감의 비밀은 </a:t>
                      </a:r>
                      <a:r>
                        <a:rPr lang="en-US" altLang="ko-KR" sz="3200" dirty="0"/>
                        <a:t>‘</a:t>
                      </a:r>
                      <a:r>
                        <a:rPr lang="ko-KR" altLang="en-US" sz="3200" dirty="0"/>
                        <a:t>엄청난 준비</a:t>
                      </a:r>
                      <a:r>
                        <a:rPr lang="en-US" altLang="ko-KR" sz="3200" dirty="0"/>
                        <a:t>’</a:t>
                      </a:r>
                      <a:r>
                        <a:rPr lang="ko-KR" altLang="en-US" sz="3200" dirty="0"/>
                        <a:t>이다</a:t>
                      </a:r>
                      <a:r>
                        <a:rPr lang="en-US" altLang="ko-KR" sz="3200" dirty="0"/>
                        <a:t>.</a:t>
                      </a:r>
                      <a:endParaRPr lang="en-US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C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59982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조수미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563679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꿈 꿀 수 있다면 실현시킬 수 있다</a:t>
                      </a:r>
                      <a:r>
                        <a:rPr lang="en-US" altLang="ko-KR" sz="3200" dirty="0"/>
                        <a:t>.</a:t>
                      </a:r>
                      <a:endParaRPr lang="en-US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40788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월트 디즈니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222702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200" dirty="0"/>
                        <a:t>누구나 </a:t>
                      </a:r>
                      <a:r>
                        <a:rPr lang="en-US" altLang="ko-KR" sz="3200" dirty="0"/>
                        <a:t>25</a:t>
                      </a:r>
                      <a:r>
                        <a:rPr lang="ko-KR" altLang="en-US" sz="3200" dirty="0"/>
                        <a:t>세에는 재능이 있다</a:t>
                      </a:r>
                      <a:r>
                        <a:rPr lang="en-US" altLang="ko-KR" sz="3200" dirty="0"/>
                        <a:t>. </a:t>
                      </a:r>
                    </a:p>
                    <a:p>
                      <a:pPr algn="ctr"/>
                      <a:r>
                        <a:rPr lang="ko-KR" altLang="en-US" sz="3200" dirty="0"/>
                        <a:t>문제는 그 재능을 </a:t>
                      </a:r>
                      <a:r>
                        <a:rPr lang="en-US" altLang="ko-KR" sz="3200" dirty="0"/>
                        <a:t>50</a:t>
                      </a:r>
                      <a:r>
                        <a:rPr lang="ko-KR" altLang="en-US" sz="3200" dirty="0"/>
                        <a:t>세까지 유지시키는 것이다</a:t>
                      </a:r>
                      <a:r>
                        <a:rPr lang="en-US" altLang="ko-KR" sz="3200" dirty="0"/>
                        <a:t>.</a:t>
                      </a:r>
                      <a:endParaRPr lang="en-US" sz="32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665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dirty="0"/>
                        <a:t>에드가 드가</a:t>
                      </a:r>
                      <a:endParaRPr lang="en-US" sz="200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5246787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870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F7BD938-E101-4FED-8E9F-89D05280C90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3519" b="59630" l="23698" r="76719">
                        <a14:foregroundMark x1="25208" y1="24167" x2="25677" y2="26944"/>
                        <a14:foregroundMark x1="29844" y1="23611" x2="30052" y2="24722"/>
                        <a14:foregroundMark x1="23698" y1="34167" x2="24219" y2="34444"/>
                        <a14:foregroundMark x1="26302" y1="29815" x2="26302" y2="29815"/>
                        <a14:foregroundMark x1="26354" y1="29630" x2="26354" y2="30370"/>
                        <a14:foregroundMark x1="29427" y1="26944" x2="29271" y2="28148"/>
                        <a14:foregroundMark x1="29375" y1="27037" x2="29427" y2="26389"/>
                        <a14:foregroundMark x1="26354" y1="29352" x2="26458" y2="29907"/>
                        <a14:foregroundMark x1="25781" y1="34537" x2="25990" y2="34259"/>
                        <a14:foregroundMark x1="30521" y1="59352" x2="31875" y2="59630"/>
                        <a14:foregroundMark x1="70365" y1="39722" x2="71354" y2="44074"/>
                        <a14:foregroundMark x1="76094" y1="48611" x2="76719" y2="50926"/>
                      </a14:backgroundRemoval>
                    </a14:imgEffect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20250" t="19793" r="21134" b="35935"/>
          <a:stretch/>
        </p:blipFill>
        <p:spPr>
          <a:xfrm>
            <a:off x="9269691" y="38285"/>
            <a:ext cx="2922309" cy="1241529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9C12E9D-C3B0-4125-9BC3-95871A7EC247}"/>
              </a:ext>
            </a:extLst>
          </p:cNvPr>
          <p:cNvSpPr/>
          <p:nvPr/>
        </p:nvSpPr>
        <p:spPr>
          <a:xfrm>
            <a:off x="4572000" y="5444279"/>
            <a:ext cx="6096000" cy="73866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400" dirty="0">
                <a:hlinkClick r:id="rId5"/>
              </a:rPr>
              <a:t>https://m.post.naver.com/viewer/postView.nhn?volumeNo=6131570&amp;memberNo=856760&amp;clipNo=11&amp;searchKeyword=%EC%98%88%EC%88%A0%EA%B0%80%EB%93%A4%EC%9D%98%20%EB%AA%85%EC%96%B8</a:t>
            </a:r>
            <a:endParaRPr lang="en-US" sz="1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850547A6-A134-4F86-97AD-C398A88427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0FE340D-9CA1-445F-85F5-E78F54751D33}"/>
              </a:ext>
            </a:extLst>
          </p:cNvPr>
          <p:cNvSpPr txBox="1"/>
          <p:nvPr/>
        </p:nvSpPr>
        <p:spPr>
          <a:xfrm rot="347652">
            <a:off x="8344258" y="1902107"/>
            <a:ext cx="3687322" cy="33646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링크를 따라가면 유명한 화가들이 남긴 명언을 볼 수 있어요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 </a:t>
            </a:r>
            <a:r>
              <a:rPr lang="ko-KR" altLang="en-US" sz="3000" b="1" dirty="0">
                <a:solidFill>
                  <a:srgbClr val="00B050"/>
                </a:solidFill>
                <a:latin typeface="+mn-ea"/>
              </a:rPr>
              <a:t>가장 마음에 와 닿는 명언 하나씩 찾아 봐요</a:t>
            </a:r>
            <a:r>
              <a:rPr lang="en-US" altLang="ko-KR" sz="3000" b="1" dirty="0">
                <a:solidFill>
                  <a:srgbClr val="00B050"/>
                </a:solidFill>
                <a:latin typeface="+mn-ea"/>
              </a:rPr>
              <a:t>.</a:t>
            </a:r>
            <a:endParaRPr lang="en-US" sz="3000" b="1" dirty="0">
              <a:solidFill>
                <a:srgbClr val="00B050"/>
              </a:solidFill>
              <a:latin typeface="+mn-ea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AD1B3EB-BABB-4695-BB3D-E8F9A7625110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38833" t="21185" r="40167" b="23259"/>
          <a:stretch/>
        </p:blipFill>
        <p:spPr>
          <a:xfrm rot="353183">
            <a:off x="4725266" y="142453"/>
            <a:ext cx="3659147" cy="5445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025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B8043DB-CC41-41BE-92B0-99748B66E0E2}"/>
              </a:ext>
            </a:extLst>
          </p:cNvPr>
          <p:cNvSpPr txBox="1"/>
          <p:nvPr/>
        </p:nvSpPr>
        <p:spPr>
          <a:xfrm>
            <a:off x="3667760" y="311411"/>
            <a:ext cx="664424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4000" b="1" dirty="0">
                <a:latin typeface="+mn-ea"/>
              </a:rPr>
              <a:t>하루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한</a:t>
            </a:r>
            <a:r>
              <a:rPr lang="ko-KR" altLang="en-US" sz="4000" b="1" dirty="0">
                <a:latin typeface="+mn-ea"/>
              </a:rPr>
              <a:t> 개 오늘의 </a:t>
            </a:r>
            <a:r>
              <a:rPr lang="ko-KR" altLang="en-US" sz="6600" b="1" dirty="0">
                <a:solidFill>
                  <a:srgbClr val="FF0000"/>
                </a:solidFill>
                <a:latin typeface="+mn-ea"/>
              </a:rPr>
              <a:t>질문</a:t>
            </a:r>
            <a:endParaRPr lang="en-US" sz="4000" b="1" dirty="0">
              <a:solidFill>
                <a:srgbClr val="FF0000"/>
              </a:solidFill>
              <a:latin typeface="+mn-ea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94177CB-36DB-40BC-9C11-86EBA4EC79AF}"/>
              </a:ext>
            </a:extLst>
          </p:cNvPr>
          <p:cNvGrpSpPr/>
          <p:nvPr/>
        </p:nvGrpSpPr>
        <p:grpSpPr>
          <a:xfrm>
            <a:off x="10532546" y="339090"/>
            <a:ext cx="1270380" cy="2469088"/>
            <a:chOff x="10278152" y="217170"/>
            <a:chExt cx="1270380" cy="2469088"/>
          </a:xfrm>
        </p:grpSpPr>
        <p:pic>
          <p:nvPicPr>
            <p:cNvPr id="6" name="Picture 2" descr="Ask a stupid question day - Clip Art Library">
              <a:extLst>
                <a:ext uri="{FF2B5EF4-FFF2-40B4-BE49-F238E27FC236}">
                  <a16:creationId xmlns:a16="http://schemas.microsoft.com/office/drawing/2014/main" id="{6F6DEFAD-550E-41B3-BEAC-D5A318D4C23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78152" y="217170"/>
              <a:ext cx="1270380" cy="2038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3EB87FA9-1AE1-462B-9F38-49FECFA73201}"/>
                </a:ext>
              </a:extLst>
            </p:cNvPr>
            <p:cNvSpPr txBox="1"/>
            <p:nvPr/>
          </p:nvSpPr>
          <p:spPr>
            <a:xfrm rot="15780839">
              <a:off x="9617632" y="1633507"/>
              <a:ext cx="185928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©uihere.com</a:t>
              </a:r>
            </a:p>
          </p:txBody>
        </p:sp>
      </p:grpSp>
      <p:pic>
        <p:nvPicPr>
          <p:cNvPr id="8" name="Picture 4" descr="Question Of The Day Clipart">
            <a:extLst>
              <a:ext uri="{FF2B5EF4-FFF2-40B4-BE49-F238E27FC236}">
                <a16:creationId xmlns:a16="http://schemas.microsoft.com/office/drawing/2014/main" id="{E4508B44-DFDB-4F3B-B840-A7992A8B61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959" b="94970" l="4167" r="96065">
                        <a14:foregroundMark x1="9259" y1="4438" x2="9259" y2="4438"/>
                        <a14:foregroundMark x1="11806" y1="4142" x2="11806" y2="4142"/>
                        <a14:foregroundMark x1="6019" y1="5030" x2="6019" y2="5030"/>
                        <a14:foregroundMark x1="4398" y1="10059" x2="4398" y2="10059"/>
                        <a14:foregroundMark x1="4167" y1="78698" x2="4167" y2="78698"/>
                        <a14:foregroundMark x1="12500" y1="95266" x2="12500" y2="95266"/>
                        <a14:foregroundMark x1="80787" y1="95266" x2="80787" y2="95266"/>
                        <a14:foregroundMark x1="94444" y1="95562" x2="94444" y2="95562"/>
                        <a14:foregroundMark x1="95833" y1="89349" x2="95833" y2="89349"/>
                        <a14:foregroundMark x1="96065" y1="18639" x2="96065" y2="18639"/>
                        <a14:foregroundMark x1="92130" y1="5621" x2="92130" y2="5621"/>
                        <a14:foregroundMark x1="26620" y1="4734" x2="26620" y2="4438"/>
                        <a14:foregroundMark x1="29861" y1="5325" x2="29861" y2="5325"/>
                        <a14:foregroundMark x1="33333" y1="4734" x2="33333" y2="4734"/>
                        <a14:foregroundMark x1="36111" y1="5325" x2="36111" y2="5325"/>
                        <a14:foregroundMark x1="40278" y1="5325" x2="40278" y2="5325"/>
                        <a14:foregroundMark x1="41898" y1="4438" x2="42593" y2="4438"/>
                        <a14:foregroundMark x1="45602" y1="4438" x2="45602" y2="4438"/>
                        <a14:foregroundMark x1="50694" y1="5325" x2="50694" y2="5325"/>
                        <a14:foregroundMark x1="53935" y1="5325" x2="53935" y2="5325"/>
                        <a14:foregroundMark x1="57176" y1="4734" x2="57176" y2="4734"/>
                        <a14:foregroundMark x1="59259" y1="5325" x2="59259" y2="5325"/>
                        <a14:foregroundMark x1="4398" y1="33432" x2="4398" y2="42899"/>
                        <a14:foregroundMark x1="25000" y1="5325" x2="31944" y2="4438"/>
                        <a14:foregroundMark x1="31250" y1="5325" x2="37500" y2="4142"/>
                        <a14:backgroundMark x1="18287" y1="19527" x2="18287" y2="19527"/>
                        <a14:backgroundMark x1="18981" y1="19527" x2="32639" y2="23373"/>
                        <a14:backgroundMark x1="32639" y1="23373" x2="20370" y2="31657"/>
                        <a14:backgroundMark x1="20370" y1="31657" x2="34954" y2="30769"/>
                        <a14:backgroundMark x1="41204" y1="22485" x2="53241" y2="22781"/>
                        <a14:backgroundMark x1="53241" y1="22781" x2="41435" y2="2988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022" y="1358266"/>
            <a:ext cx="9502378" cy="4747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518207F-5BB4-4C25-A363-3B2695F4FEEC}"/>
              </a:ext>
            </a:extLst>
          </p:cNvPr>
          <p:cNvSpPr txBox="1"/>
          <p:nvPr/>
        </p:nvSpPr>
        <p:spPr>
          <a:xfrm>
            <a:off x="1625600" y="1995430"/>
            <a:ext cx="8436414" cy="353603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lang="ko-KR" altLang="en-US" sz="2700" dirty="0">
                <a:latin typeface="+mn-ea"/>
              </a:rPr>
              <a:t>이 세상 누구라도 인터뷰할 수 있다고 한다면 누구를 만나고 싶으세요</a:t>
            </a:r>
            <a:r>
              <a:rPr lang="en-US" altLang="ko-KR" sz="2700" dirty="0">
                <a:latin typeface="+mn-ea"/>
              </a:rPr>
              <a:t>? </a:t>
            </a:r>
            <a:r>
              <a:rPr lang="ko-KR" altLang="en-US" sz="2700" dirty="0">
                <a:latin typeface="+mn-ea"/>
              </a:rPr>
              <a:t>여러분이 만나고 싶은 사람을 정해서 인터뷰 질문지를 만들어 보세요</a:t>
            </a:r>
            <a:r>
              <a:rPr lang="en-US" altLang="ko-KR" sz="2700" dirty="0">
                <a:latin typeface="+mn-ea"/>
              </a:rPr>
              <a:t>. </a:t>
            </a:r>
            <a:r>
              <a:rPr lang="ko-KR" altLang="en-US" sz="2700" dirty="0">
                <a:latin typeface="+mn-ea"/>
              </a:rPr>
              <a:t>워크북 </a:t>
            </a:r>
            <a:r>
              <a:rPr lang="en-US" altLang="ko-KR" sz="2700" dirty="0">
                <a:latin typeface="+mn-ea"/>
              </a:rPr>
              <a:t>50</a:t>
            </a:r>
            <a:r>
              <a:rPr lang="ko-KR" altLang="en-US" sz="2700" dirty="0">
                <a:latin typeface="+mn-ea"/>
              </a:rPr>
              <a:t>쪽에 있는 샘플 질문지를 참고해도 좋고 자신만의 기상천외한 질문들을 만들어 봐도 좋아요</a:t>
            </a:r>
            <a:r>
              <a:rPr lang="en-US" altLang="ko-KR" sz="2700" dirty="0">
                <a:latin typeface="+mn-ea"/>
              </a:rPr>
              <a:t>. </a:t>
            </a:r>
            <a:r>
              <a:rPr lang="ko-KR" altLang="en-US" sz="2700" dirty="0">
                <a:latin typeface="+mn-ea"/>
              </a:rPr>
              <a:t>장래에 자기가 하고 싶은 일을 이미 하고 있는 사람을 골라서 인터뷰해 봐도 좋을 것 같아요</a:t>
            </a:r>
            <a:r>
              <a:rPr lang="en-US" altLang="ko-KR" sz="2700" dirty="0">
                <a:latin typeface="+mn-ea"/>
              </a:rPr>
              <a:t>. (</a:t>
            </a:r>
            <a:r>
              <a:rPr lang="ko-KR" altLang="en-US" sz="2700" dirty="0">
                <a:latin typeface="+mn-ea"/>
              </a:rPr>
              <a:t>숙제</a:t>
            </a:r>
            <a:r>
              <a:rPr lang="en-US" altLang="ko-KR" sz="2700" dirty="0">
                <a:latin typeface="+mn-ea"/>
              </a:rPr>
              <a:t>!)</a:t>
            </a:r>
            <a:endParaRPr lang="en-US" sz="2700" dirty="0">
              <a:latin typeface="+mn-ea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B11B4B2-3446-4FAA-AC5E-C7EFC4791652}"/>
              </a:ext>
            </a:extLst>
          </p:cNvPr>
          <p:cNvSpPr/>
          <p:nvPr/>
        </p:nvSpPr>
        <p:spPr>
          <a:xfrm>
            <a:off x="14218" y="20320"/>
            <a:ext cx="2173351" cy="2380049"/>
          </a:xfrm>
          <a:prstGeom prst="ellipse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800" dirty="0">
                <a:solidFill>
                  <a:schemeClr val="tx1"/>
                </a:solidFill>
              </a:rPr>
              <a:t>워크북 숙제도 잊지 마세요</a:t>
            </a:r>
            <a:r>
              <a:rPr lang="en-US" altLang="ko-KR" sz="2800" dirty="0">
                <a:solidFill>
                  <a:schemeClr val="tx1"/>
                </a:solidFill>
              </a:rPr>
              <a:t>!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56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0" y="526092"/>
            <a:ext cx="12191999" cy="84550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b="1" dirty="0"/>
              <a:t>LINGT</a:t>
            </a:r>
            <a:r>
              <a:rPr lang="ko-KR" altLang="en-US" b="1" dirty="0"/>
              <a:t>을 이용한 말하기 숙제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527709"/>
            <a:ext cx="10972800" cy="4444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US" altLang="ko-KR" sz="3200" dirty="0"/>
              <a:t>WWW.LINGT.COM </a:t>
            </a:r>
            <a:r>
              <a:rPr lang="ko-KR" altLang="en-US" sz="3200" dirty="0"/>
              <a:t>에서 </a:t>
            </a:r>
            <a:r>
              <a:rPr lang="en-US" altLang="ko-KR" sz="3200" dirty="0"/>
              <a:t>SIGN UP </a:t>
            </a:r>
            <a:r>
              <a:rPr lang="ko-KR" altLang="en-US" sz="3200" dirty="0"/>
              <a:t>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교사의 방 만들기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녹음</a:t>
            </a:r>
            <a:r>
              <a:rPr lang="en-US" altLang="ko-KR" sz="3200" dirty="0"/>
              <a:t>, </a:t>
            </a:r>
            <a:r>
              <a:rPr lang="ko-KR" altLang="en-US" sz="3200" dirty="0"/>
              <a:t>사진</a:t>
            </a:r>
            <a:r>
              <a:rPr lang="en-US" altLang="ko-KR" sz="3200" dirty="0"/>
              <a:t>, </a:t>
            </a:r>
            <a:r>
              <a:rPr lang="ko-KR" altLang="en-US" sz="3200" dirty="0"/>
              <a:t>영상</a:t>
            </a:r>
            <a:r>
              <a:rPr lang="en-US" altLang="ko-KR" sz="3200" dirty="0"/>
              <a:t>, </a:t>
            </a:r>
            <a:r>
              <a:rPr lang="ko-KR" altLang="en-US" sz="3200" dirty="0"/>
              <a:t>텍스트를 이용한 숙제 제시하기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교과서 녹음</a:t>
            </a:r>
            <a:r>
              <a:rPr lang="en-US" altLang="ko-KR" sz="3200" dirty="0"/>
              <a:t>, </a:t>
            </a:r>
            <a:r>
              <a:rPr lang="ko-KR" altLang="en-US" sz="3200" dirty="0"/>
              <a:t>의견 말하기 등의 숙제 가능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학생에게 링크 제공하기</a:t>
            </a:r>
            <a:endParaRPr lang="en-US" altLang="ko-KR" sz="3200" dirty="0"/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ko-KR" altLang="en-US" sz="3200" dirty="0"/>
              <a:t>총 </a:t>
            </a:r>
            <a:r>
              <a:rPr lang="en-US" altLang="ko-KR" sz="3200" dirty="0"/>
              <a:t>10</a:t>
            </a:r>
            <a:r>
              <a:rPr lang="ko-KR" altLang="en-US" sz="3200" dirty="0"/>
              <a:t>개의 말하기 숙제를 무료로 만들 수 있음</a:t>
            </a:r>
            <a:r>
              <a:rPr lang="en-US" altLang="ko-KR" sz="3200" dirty="0"/>
              <a:t> </a:t>
            </a:r>
            <a:endParaRPr lang="en-US" sz="3200" dirty="0"/>
          </a:p>
        </p:txBody>
      </p:sp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1E09C897-1142-4942-8AD7-C45BD064B70F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969263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2400" y="274320"/>
            <a:ext cx="11887200" cy="7315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  </a:t>
            </a:r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References</a:t>
            </a:r>
          </a:p>
        </p:txBody>
      </p:sp>
      <p:sp>
        <p:nvSpPr>
          <p:cNvPr id="3" name="Rectangle 2"/>
          <p:cNvSpPr/>
          <p:nvPr/>
        </p:nvSpPr>
        <p:spPr>
          <a:xfrm>
            <a:off x="152400" y="1240536"/>
            <a:ext cx="11887200" cy="534314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88900" cmpd="dbl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en-US" dirty="0"/>
              <a:t>  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영어권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AutoNum type="arabicPeriod"/>
            </a:pP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재외동포를 위한 한국어 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6-1 (</a:t>
            </a:r>
            <a:r>
              <a:rPr lang="ko-KR" altLang="en-US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범용</a:t>
            </a:r>
            <a:r>
              <a:rPr lang="en-US" altLang="ko-KR" sz="24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ea"/>
              </a:rPr>
              <a:t>)</a:t>
            </a: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https://www.youtube.com/watch?v=IFBE-oGp5y0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https://www.youtube.com/watch?v=R97F_a26Hn4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https://m.post.naver.com/viewer/postView.nhn?volumeNo=27756254&amp;memberNo=10824066&amp;vType=VERTICAL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https://m.post.naver.com/viewer/postView.nhn?volumeNo=6131570&amp;memberNo=856760&amp;clipNo=11&amp;searchKeyword=%EC%98%88%EC%88%A0%EA%B0%80%EB%93%A4%EC%9D%98%20%EB%AA%85%EC%96%B8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http://clipart-library.com/snack-cliparts.html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https://post.naver.com/viewer/postView.nhn?memberNo=6761635&amp;volumeNo=11294267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http://clipart-library.com/writing-book-cliparts.html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FontTx/>
              <a:buAutoNum type="arabicPeriod"/>
            </a:pPr>
            <a:r>
              <a:rPr lang="en-US" sz="2200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https://www.uihere.com/free-cliparts/question-mark-emoticon-clip-art-silly-question-cliparts-1429704</a:t>
            </a:r>
            <a:endParaRPr lang="en-US" sz="2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indent="-457200">
              <a:buAutoNum type="arabicPeriod"/>
            </a:pPr>
            <a:endParaRPr lang="en-US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1072338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6B8F0C9-5169-4D44-8F8B-F8508E4F6F1A}"/>
              </a:ext>
            </a:extLst>
          </p:cNvPr>
          <p:cNvSpPr txBox="1"/>
          <p:nvPr/>
        </p:nvSpPr>
        <p:spPr>
          <a:xfrm>
            <a:off x="603160" y="385793"/>
            <a:ext cx="10985679" cy="12191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12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과에서는 훌륭한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예술가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들의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재능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과 </a:t>
            </a:r>
            <a:r>
              <a:rPr lang="ko-KR" altLang="en-US" sz="3200" b="1" dirty="0">
                <a:solidFill>
                  <a:srgbClr val="FF0000"/>
                </a:solidFill>
                <a:latin typeface="+mn-ea"/>
              </a:rPr>
              <a:t>노력</a:t>
            </a:r>
            <a:r>
              <a:rPr lang="ko-KR" altLang="en-US" sz="3200" b="1" dirty="0">
                <a:solidFill>
                  <a:srgbClr val="0070C0"/>
                </a:solidFill>
                <a:latin typeface="+mn-ea"/>
              </a:rPr>
              <a:t>에 대해 이야기해 봅시다</a:t>
            </a:r>
            <a:r>
              <a:rPr lang="en-US" altLang="ko-KR" sz="3200" b="1" dirty="0">
                <a:solidFill>
                  <a:srgbClr val="0070C0"/>
                </a:solidFill>
                <a:latin typeface="+mn-ea"/>
              </a:rPr>
              <a:t>.</a:t>
            </a:r>
            <a:endParaRPr lang="en-US" sz="3200" b="1" dirty="0">
              <a:solidFill>
                <a:srgbClr val="0070C0"/>
              </a:solidFill>
              <a:latin typeface="+mn-ea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8C19BDA-E10F-4F48-94A3-EDCF672A20D8}"/>
              </a:ext>
            </a:extLst>
          </p:cNvPr>
          <p:cNvGrpSpPr/>
          <p:nvPr/>
        </p:nvGrpSpPr>
        <p:grpSpPr>
          <a:xfrm>
            <a:off x="481240" y="2002094"/>
            <a:ext cx="5350600" cy="3880833"/>
            <a:chOff x="603160" y="2296734"/>
            <a:chExt cx="5066120" cy="3880833"/>
          </a:xfrm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33E3F528-EDAA-425F-AC85-EED7130A9FDB}"/>
                </a:ext>
              </a:extLst>
            </p:cNvPr>
            <p:cNvSpPr/>
            <p:nvPr/>
          </p:nvSpPr>
          <p:spPr>
            <a:xfrm>
              <a:off x="603160" y="3099087"/>
              <a:ext cx="5066120" cy="3078480"/>
            </a:xfrm>
            <a:prstGeom prst="roundRect">
              <a:avLst/>
            </a:prstGeom>
            <a:ln w="76200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예술가의 업적과 노력을 소개할 수 있다</a:t>
              </a:r>
              <a:r>
                <a:rPr lang="en-US" altLang="ko-KR" sz="3200" dirty="0"/>
                <a:t>.</a:t>
              </a:r>
            </a:p>
            <a:p>
              <a:pPr marL="285750" indent="-285750" algn="ctr">
                <a:buFont typeface="Arial" panose="020B0604020202020204" pitchFamily="34" charset="0"/>
                <a:buChar char="•"/>
              </a:pPr>
              <a:endParaRPr lang="en-US" altLang="ko-KR" sz="20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좋아하는 예술 분야에 대해 말할 수 있다</a:t>
              </a:r>
              <a:r>
                <a:rPr lang="en-US" altLang="ko-KR" sz="3200" dirty="0"/>
                <a:t>.</a:t>
              </a:r>
              <a:endParaRPr lang="en-US" sz="3200" dirty="0"/>
            </a:p>
          </p:txBody>
        </p:sp>
        <p:sp>
          <p:nvSpPr>
            <p:cNvPr id="19" name="Rectangle: Beveled 18">
              <a:extLst>
                <a:ext uri="{FF2B5EF4-FFF2-40B4-BE49-F238E27FC236}">
                  <a16:creationId xmlns:a16="http://schemas.microsoft.com/office/drawing/2014/main" id="{37FDC881-A840-4F63-914E-83CFCB6EB30F}"/>
                </a:ext>
              </a:extLst>
            </p:cNvPr>
            <p:cNvSpPr/>
            <p:nvPr/>
          </p:nvSpPr>
          <p:spPr>
            <a:xfrm>
              <a:off x="1764599" y="2296734"/>
              <a:ext cx="2712720" cy="802353"/>
            </a:xfrm>
            <a:prstGeom prst="bevel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 dirty="0"/>
                <a:t>학습 목표</a:t>
              </a:r>
              <a:endParaRPr lang="en-US" sz="3200" b="1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4A2D691-336A-47B6-9532-8E27346C4DB1}"/>
              </a:ext>
            </a:extLst>
          </p:cNvPr>
          <p:cNvGrpSpPr/>
          <p:nvPr/>
        </p:nvGrpSpPr>
        <p:grpSpPr>
          <a:xfrm>
            <a:off x="5974080" y="2002093"/>
            <a:ext cx="5720080" cy="3880834"/>
            <a:chOff x="940749" y="2296733"/>
            <a:chExt cx="4924153" cy="3880834"/>
          </a:xfrm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1903420E-2957-4915-9FA1-3D1B55A65E76}"/>
                </a:ext>
              </a:extLst>
            </p:cNvPr>
            <p:cNvSpPr/>
            <p:nvPr/>
          </p:nvSpPr>
          <p:spPr>
            <a:xfrm>
              <a:off x="940749" y="3099087"/>
              <a:ext cx="4924153" cy="3078480"/>
            </a:xfrm>
            <a:prstGeom prst="roundRect">
              <a:avLst/>
            </a:prstGeom>
            <a:ln w="76200">
              <a:solidFill>
                <a:schemeClr val="accent6"/>
              </a:solidFill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주제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예술적 재능과 노력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어휘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예술가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재능</a:t>
              </a:r>
              <a:r>
                <a:rPr lang="en-US" altLang="ko-KR" sz="3200" dirty="0"/>
                <a:t>, </a:t>
              </a:r>
              <a:r>
                <a:rPr lang="ko-KR" altLang="en-US" sz="3200" dirty="0"/>
                <a:t>노력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문법</a:t>
              </a:r>
              <a:r>
                <a:rPr lang="en-US" altLang="ko-KR" sz="3200" dirty="0"/>
                <a:t>: 1. –</a:t>
              </a:r>
              <a:r>
                <a:rPr lang="ko-KR" altLang="en-US" sz="3200" dirty="0"/>
                <a:t>다시피 하다</a:t>
              </a:r>
              <a:endParaRPr lang="en-US" altLang="ko-KR" sz="3200" dirty="0"/>
            </a:p>
            <a:p>
              <a:r>
                <a:rPr lang="en-US" altLang="ko-KR" sz="3200" dirty="0"/>
                <a:t>            2. –</a:t>
              </a:r>
              <a:r>
                <a:rPr lang="ko-KR" altLang="en-US" sz="3200" dirty="0"/>
                <a:t>답다</a:t>
              </a:r>
              <a:endParaRPr lang="en-US" altLang="ko-KR" sz="3200" dirty="0"/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ko-KR" altLang="en-US" sz="3200" dirty="0"/>
                <a:t>문화</a:t>
              </a:r>
              <a:r>
                <a:rPr lang="en-US" altLang="ko-KR" sz="3200" dirty="0"/>
                <a:t>: </a:t>
              </a:r>
              <a:r>
                <a:rPr lang="ko-KR" altLang="en-US" sz="3200" dirty="0"/>
                <a:t>예술가들의 명언</a:t>
              </a:r>
              <a:endParaRPr lang="en-US" sz="3200" dirty="0"/>
            </a:p>
          </p:txBody>
        </p:sp>
        <p:sp>
          <p:nvSpPr>
            <p:cNvPr id="22" name="Rectangle: Beveled 21">
              <a:extLst>
                <a:ext uri="{FF2B5EF4-FFF2-40B4-BE49-F238E27FC236}">
                  <a16:creationId xmlns:a16="http://schemas.microsoft.com/office/drawing/2014/main" id="{7725A541-62F5-45D6-B418-DEE41F32B913}"/>
                </a:ext>
              </a:extLst>
            </p:cNvPr>
            <p:cNvSpPr/>
            <p:nvPr/>
          </p:nvSpPr>
          <p:spPr>
            <a:xfrm>
              <a:off x="1999066" y="2296733"/>
              <a:ext cx="2712720" cy="802353"/>
            </a:xfrm>
            <a:prstGeom prst="bevel">
              <a:avLst/>
            </a:prstGeom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3200" b="1"/>
                <a:t>학습 내용</a:t>
              </a:r>
              <a:endParaRPr lang="en-US" sz="32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724704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다양한 예술가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8054678"/>
              </p:ext>
            </p:extLst>
          </p:nvPr>
        </p:nvGraphicFramePr>
        <p:xfrm>
          <a:off x="0" y="901660"/>
          <a:ext cx="12192000" cy="528138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음악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화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무용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건축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작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영화감독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사진작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연출</a:t>
                      </a:r>
                      <a:r>
                        <a:rPr lang="ko-KR" altLang="en-US" sz="4000" b="1" dirty="0">
                          <a:solidFill>
                            <a:srgbClr val="C00000"/>
                          </a:solidFill>
                        </a:rPr>
                        <a:t>자</a:t>
                      </a:r>
                      <a:endParaRPr lang="en-US" sz="4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디자이너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7606624"/>
                  </a:ext>
                </a:extLst>
              </a:tr>
              <a:tr h="1320346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작곡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지휘</a:t>
                      </a:r>
                      <a:r>
                        <a:rPr lang="ko-KR" altLang="en-US" sz="4000" b="1" dirty="0">
                          <a:solidFill>
                            <a:srgbClr val="C00000"/>
                          </a:solidFill>
                        </a:rPr>
                        <a:t>자</a:t>
                      </a:r>
                      <a:endParaRPr lang="en-US" sz="4000" b="1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성악</a:t>
                      </a:r>
                      <a:r>
                        <a:rPr lang="ko-KR" altLang="en-US" sz="4000" b="1" dirty="0"/>
                        <a:t>가</a:t>
                      </a:r>
                      <a:endParaRPr lang="en-US" sz="40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56810683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044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721707F-2A96-4117-82F6-0C0FE5235C77}"/>
              </a:ext>
            </a:extLst>
          </p:cNvPr>
          <p:cNvSpPr txBox="1"/>
          <p:nvPr/>
        </p:nvSpPr>
        <p:spPr>
          <a:xfrm>
            <a:off x="1595120" y="395007"/>
            <a:ext cx="10506386" cy="1015663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400" dirty="0"/>
              <a:t>접미사</a:t>
            </a:r>
            <a:r>
              <a:rPr lang="ko-KR" altLang="en-US" sz="6000" dirty="0"/>
              <a:t> </a:t>
            </a:r>
            <a:r>
              <a:rPr lang="en-US" altLang="ko-KR" sz="6000" dirty="0"/>
              <a:t>-</a:t>
            </a:r>
            <a:r>
              <a:rPr lang="ko-KR" altLang="en-US" sz="6000" b="1" dirty="0"/>
              <a:t>가</a:t>
            </a:r>
            <a:r>
              <a:rPr lang="en-US" altLang="ko-KR" sz="6000" dirty="0"/>
              <a:t>(</a:t>
            </a:r>
            <a:r>
              <a:rPr lang="ko-KR" altLang="en-US" sz="6000" dirty="0"/>
              <a:t>家 </a:t>
            </a:r>
            <a:r>
              <a:rPr lang="ko-KR" altLang="en-US" sz="2800" dirty="0"/>
              <a:t>집 가</a:t>
            </a:r>
            <a:r>
              <a:rPr lang="en-US" altLang="ko-KR" sz="6000" dirty="0"/>
              <a:t>)</a:t>
            </a:r>
            <a:r>
              <a:rPr lang="ko-KR" altLang="en-US" sz="6000" dirty="0"/>
              <a:t> </a:t>
            </a:r>
            <a:r>
              <a:rPr lang="en-US" altLang="ko-KR" sz="6000" dirty="0"/>
              <a:t>vs</a:t>
            </a:r>
            <a:r>
              <a:rPr lang="ko-KR" altLang="en-US" sz="6000" dirty="0"/>
              <a:t> </a:t>
            </a:r>
            <a:r>
              <a:rPr lang="en-US" altLang="ko-KR" sz="6000" dirty="0"/>
              <a:t>-</a:t>
            </a:r>
            <a:r>
              <a:rPr lang="ko-KR" altLang="en-US" sz="6000" b="1" dirty="0"/>
              <a:t>자</a:t>
            </a:r>
            <a:r>
              <a:rPr lang="en-US" altLang="ko-KR" sz="6000" dirty="0"/>
              <a:t>(</a:t>
            </a:r>
            <a:r>
              <a:rPr lang="ko-KR" altLang="en-US" sz="6000" dirty="0"/>
              <a:t>者 </a:t>
            </a:r>
            <a:r>
              <a:rPr lang="ko-KR" altLang="en-US" sz="2800" dirty="0"/>
              <a:t>놈 자</a:t>
            </a:r>
            <a:r>
              <a:rPr lang="en-US" altLang="ko-KR" sz="6000" dirty="0"/>
              <a:t>)</a:t>
            </a:r>
          </a:p>
        </p:txBody>
      </p:sp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6CAA0F-1198-4DCE-B5E7-845951AD2661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634869-5706-4842-91B0-4D511FFF1FC6}"/>
              </a:ext>
            </a:extLst>
          </p:cNvPr>
          <p:cNvGrpSpPr/>
          <p:nvPr/>
        </p:nvGrpSpPr>
        <p:grpSpPr>
          <a:xfrm>
            <a:off x="0" y="18388"/>
            <a:ext cx="2098041" cy="1666241"/>
            <a:chOff x="0" y="-45915"/>
            <a:chExt cx="2098041" cy="1666241"/>
          </a:xfrm>
        </p:grpSpPr>
        <p:pic>
          <p:nvPicPr>
            <p:cNvPr id="9" name="Picture 2" descr="Free download Green Leaf Background png. - CleanPNG / KissPNG">
              <a:extLst>
                <a:ext uri="{FF2B5EF4-FFF2-40B4-BE49-F238E27FC236}">
                  <a16:creationId xmlns:a16="http://schemas.microsoft.com/office/drawing/2014/main" id="{24FFF510-65C0-46EE-B039-09FBEA698BF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3125" b="93304" l="4911" r="97768">
                          <a14:foregroundMark x1="9375" y1="9821" x2="19196" y2="11607"/>
                          <a14:foregroundMark x1="16518" y1="3125" x2="15625" y2="7143"/>
                          <a14:foregroundMark x1="4911" y1="9375" x2="5357" y2="9821"/>
                          <a14:foregroundMark x1="89286" y1="15625" x2="91071" y2="15179"/>
                          <a14:foregroundMark x1="94196" y1="20089" x2="94420" y2="24116"/>
                          <a14:foregroundMark x1="92857" y1="41518" x2="92857" y2="47768"/>
                          <a14:foregroundMark x1="91964" y1="55804" x2="91964" y2="60268"/>
                          <a14:foregroundMark x1="81250" y1="58482" x2="82143" y2="70982"/>
                          <a14:foregroundMark x1="81696" y1="79464" x2="85714" y2="86607"/>
                          <a14:foregroundMark x1="97768" y1="92411" x2="98214" y2="92411"/>
                          <a14:foregroundMark x1="8482" y1="23661" x2="9375" y2="31696"/>
                          <a14:foregroundMark x1="8036" y1="28571" x2="8036" y2="32143"/>
                          <a14:foregroundMark x1="8929" y1="34821" x2="8482" y2="39286"/>
                          <a14:foregroundMark x1="8482" y1="41518" x2="8036" y2="48661"/>
                          <a14:foregroundMark x1="7589" y1="53571" x2="7589" y2="56250"/>
                          <a14:foregroundMark x1="7143" y1="62500" x2="8036" y2="66518"/>
                          <a14:foregroundMark x1="8482" y1="67411" x2="8482" y2="71875"/>
                          <a14:foregroundMark x1="9375" y1="74107" x2="9821" y2="77232"/>
                          <a14:foregroundMark x1="9821" y1="79018" x2="11607" y2="84821"/>
                          <a14:foregroundMark x1="12500" y1="86161" x2="14286" y2="91071"/>
                          <a14:foregroundMark x1="15625" y1="92857" x2="16071" y2="91518"/>
                          <a14:foregroundMark x1="16518" y1="92857" x2="22321" y2="93304"/>
                          <a14:foregroundMark x1="24554" y1="93304" x2="27679" y2="93304"/>
                          <a14:foregroundMark x1="30357" y1="93304" x2="32589" y2="93304"/>
                          <a14:foregroundMark x1="33929" y1="92857" x2="36607" y2="91518"/>
                          <a14:foregroundMark x1="41964" y1="93304" x2="41964" y2="93304"/>
                          <a14:foregroundMark x1="48214" y1="92857" x2="48214" y2="92857"/>
                          <a14:foregroundMark x1="55357" y1="92857" x2="55357" y2="92857"/>
                          <a14:foregroundMark x1="66518" y1="92411" x2="66964" y2="92857"/>
                          <a14:foregroundMark x1="83929" y1="93304" x2="83929" y2="93304"/>
                          <a14:foregroundMark x1="76786" y1="93304" x2="76786" y2="93304"/>
                          <a14:foregroundMark x1="20089" y1="22321" x2="20089" y2="22768"/>
                          <a14:foregroundMark x1="21875" y1="26339" x2="21875" y2="27679"/>
                          <a14:foregroundMark x1="93304" y1="33036" x2="93304" y2="36161"/>
                          <a14:foregroundMark x1="93304" y1="45982" x2="93495" y2="48661"/>
                          <a14:foregroundMark x1="92857" y1="54911" x2="92411" y2="68750"/>
                          <a14:foregroundMark x1="25446" y1="15625" x2="36161" y2="15625"/>
                          <a14:foregroundMark x1="36161" y1="15625" x2="37500" y2="15625"/>
                          <a14:foregroundMark x1="40179" y1="16518" x2="42857" y2="16964"/>
                          <a14:foregroundMark x1="40179" y1="16071" x2="41518" y2="16071"/>
                          <a14:foregroundMark x1="46875" y1="16071" x2="47321" y2="16071"/>
                          <a14:foregroundMark x1="50000" y1="16518" x2="52232" y2="16071"/>
                          <a14:foregroundMark x1="54911" y1="16071" x2="57143" y2="16071"/>
                          <a14:foregroundMark x1="62500" y1="16518" x2="65179" y2="16964"/>
                          <a14:foregroundMark x1="68304" y1="16518" x2="70536" y2="16518"/>
                          <a14:foregroundMark x1="59375" y1="15625" x2="62054" y2="15625"/>
                          <a14:foregroundMark x1="64732" y1="16071" x2="71429" y2="15625"/>
                          <a14:foregroundMark x1="73661" y1="14286" x2="80804" y2="16071"/>
                          <a14:backgroundMark x1="94196" y1="52232" x2="94196" y2="52232"/>
                          <a14:backgroundMark x1="94643" y1="48661" x2="94643" y2="52232"/>
                          <a14:backgroundMark x1="96429" y1="23661" x2="97768" y2="2946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45915"/>
              <a:ext cx="2082801" cy="166624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9A82299-3294-4FD7-BD58-042668EA4865}"/>
                </a:ext>
              </a:extLst>
            </p:cNvPr>
            <p:cNvSpPr txBox="1"/>
            <p:nvPr/>
          </p:nvSpPr>
          <p:spPr>
            <a:xfrm>
              <a:off x="233681" y="436686"/>
              <a:ext cx="1778000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sz="2800" b="1" dirty="0"/>
                <a:t>선생님의 어휘 노트</a:t>
              </a:r>
              <a:endParaRPr lang="en-US" sz="2800" b="1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D80A67BC-0609-44D6-910E-08787BEA4F50}"/>
                </a:ext>
              </a:extLst>
            </p:cNvPr>
            <p:cNvSpPr txBox="1"/>
            <p:nvPr/>
          </p:nvSpPr>
          <p:spPr>
            <a:xfrm>
              <a:off x="25401" y="-8588"/>
              <a:ext cx="207264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000" dirty="0"/>
                <a:t>©cleanpng.com</a:t>
              </a:r>
            </a:p>
          </p:txBody>
        </p:sp>
      </p:grp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EDA1B3-8449-4983-853A-A8AEC7255CE4}"/>
              </a:ext>
            </a:extLst>
          </p:cNvPr>
          <p:cNvSpPr/>
          <p:nvPr/>
        </p:nvSpPr>
        <p:spPr>
          <a:xfrm>
            <a:off x="6198781" y="4441925"/>
            <a:ext cx="5284382" cy="1690576"/>
          </a:xfrm>
          <a:prstGeom prst="roundRect">
            <a:avLst/>
          </a:prstGeom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접미사</a:t>
            </a:r>
            <a:r>
              <a:rPr lang="ko-KR" altLang="en-US" sz="3200" b="1" dirty="0"/>
              <a:t> </a:t>
            </a:r>
            <a:r>
              <a:rPr lang="en-US" sz="3200" b="1" dirty="0"/>
              <a:t>–</a:t>
            </a:r>
            <a:r>
              <a:rPr lang="ko-KR" altLang="en-US" sz="3200" b="1" dirty="0"/>
              <a:t>사</a:t>
            </a:r>
            <a:r>
              <a:rPr lang="en-US" altLang="ko-KR" sz="3200" b="1" dirty="0"/>
              <a:t>(</a:t>
            </a:r>
            <a:r>
              <a:rPr lang="ko-KR" altLang="en-US" sz="3200" b="1" dirty="0"/>
              <a:t>師 </a:t>
            </a:r>
            <a:r>
              <a:rPr lang="ko-KR" altLang="en-US" sz="2400" b="1" dirty="0"/>
              <a:t>스승 사 </a:t>
            </a:r>
            <a:r>
              <a:rPr lang="en-US" altLang="ko-KR" sz="3200" b="1" dirty="0"/>
              <a:t>)</a:t>
            </a:r>
          </a:p>
          <a:p>
            <a:pPr algn="ctr"/>
            <a:r>
              <a:rPr lang="en-US" altLang="ko-KR" sz="3200" b="1" dirty="0"/>
              <a:t>(</a:t>
            </a:r>
            <a:r>
              <a:rPr lang="ko-KR" altLang="en-US" sz="3200" b="1" dirty="0"/>
              <a:t>예</a:t>
            </a:r>
            <a:r>
              <a:rPr lang="en-US" altLang="ko-KR" sz="3200" b="1" dirty="0"/>
              <a:t>) </a:t>
            </a:r>
            <a:r>
              <a:rPr lang="ko-KR" altLang="en-US" sz="3200" b="1" dirty="0"/>
              <a:t>요리사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목사</a:t>
            </a:r>
            <a:r>
              <a:rPr lang="en-US" altLang="ko-KR" sz="3200" b="1" dirty="0"/>
              <a:t>, </a:t>
            </a:r>
            <a:r>
              <a:rPr lang="ko-KR" altLang="en-US" sz="3200" b="1" dirty="0"/>
              <a:t>의사</a:t>
            </a:r>
            <a:endParaRPr lang="en-US" sz="3200" b="1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5113573-78B8-482D-93A4-C342EE56E594}"/>
              </a:ext>
            </a:extLst>
          </p:cNvPr>
          <p:cNvGrpSpPr/>
          <p:nvPr/>
        </p:nvGrpSpPr>
        <p:grpSpPr>
          <a:xfrm>
            <a:off x="116958" y="1431935"/>
            <a:ext cx="5964865" cy="5338590"/>
            <a:chOff x="116958" y="1431935"/>
            <a:chExt cx="5964865" cy="5338590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D982B8D1-8870-4070-81E6-7EBCD5C64E6B}"/>
                </a:ext>
              </a:extLst>
            </p:cNvPr>
            <p:cNvSpPr txBox="1"/>
            <p:nvPr/>
          </p:nvSpPr>
          <p:spPr>
            <a:xfrm>
              <a:off x="116958" y="1431935"/>
              <a:ext cx="5964865" cy="5338590"/>
            </a:xfrm>
            <a:prstGeom prst="foldedCorner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571500" indent="-571500" algn="ctr">
                <a:lnSpc>
                  <a:spcPct val="120000"/>
                </a:lnSpc>
                <a:buFont typeface="Wingdings" panose="05000000000000000000" pitchFamily="2" charset="2"/>
                <a:buChar char="v"/>
              </a:pPr>
              <a:endParaRPr lang="en-US" altLang="ko-KR" sz="1600" dirty="0">
                <a:latin typeface="+mn-ea"/>
              </a:endParaRPr>
            </a:p>
            <a:p>
              <a:pPr marL="571500" indent="-571500">
                <a:lnSpc>
                  <a:spcPct val="120000"/>
                </a:lnSpc>
                <a:buFont typeface="Wingdings" panose="05000000000000000000" pitchFamily="2" charset="2"/>
                <a:buChar char="v"/>
              </a:pPr>
              <a:r>
                <a:rPr lang="en-US" altLang="ko-KR" sz="2800" dirty="0">
                  <a:latin typeface="+mn-ea"/>
                </a:rPr>
                <a:t>‘</a:t>
              </a:r>
              <a:r>
                <a:rPr lang="ko-KR" altLang="en-US" sz="2800" dirty="0">
                  <a:latin typeface="+mn-ea"/>
                </a:rPr>
                <a:t>그것을 전문적으로 하는 사람</a:t>
              </a:r>
              <a:r>
                <a:rPr lang="en-US" altLang="ko-KR" sz="2800" dirty="0">
                  <a:latin typeface="+mn-ea"/>
                </a:rPr>
                <a:t>’ </a:t>
              </a:r>
              <a:r>
                <a:rPr lang="ko-KR" altLang="en-US" sz="2800" dirty="0">
                  <a:latin typeface="+mn-ea"/>
                </a:rPr>
                <a:t>또는 </a:t>
              </a:r>
              <a:r>
                <a:rPr lang="en-US" altLang="ko-KR" sz="2800" dirty="0">
                  <a:latin typeface="+mn-ea"/>
                </a:rPr>
                <a:t>‘</a:t>
              </a:r>
              <a:r>
                <a:rPr lang="ko-KR" altLang="en-US" sz="2800" dirty="0">
                  <a:latin typeface="+mn-ea"/>
                </a:rPr>
                <a:t>그것을 직업으로 하는 사람</a:t>
              </a:r>
              <a:r>
                <a:rPr lang="en-US" altLang="ko-KR" sz="2800" dirty="0">
                  <a:latin typeface="+mn-ea"/>
                </a:rPr>
                <a:t>’</a:t>
              </a:r>
              <a:r>
                <a:rPr lang="ko-KR" altLang="en-US" sz="2800" dirty="0">
                  <a:latin typeface="+mn-ea"/>
                </a:rPr>
                <a:t>의 뜻을 더하는 접미사</a:t>
              </a:r>
              <a:r>
                <a:rPr lang="en-US" altLang="ko-KR" sz="2800" dirty="0">
                  <a:latin typeface="+mn-ea"/>
                </a:rPr>
                <a:t>. 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800" dirty="0">
                  <a:latin typeface="+mn-ea"/>
                </a:rPr>
                <a:t>    (</a:t>
              </a:r>
              <a:r>
                <a:rPr lang="ko-KR" altLang="en-US" sz="2800" dirty="0">
                  <a:latin typeface="+mn-ea"/>
                </a:rPr>
                <a:t>예</a:t>
              </a:r>
              <a:r>
                <a:rPr lang="en-US" altLang="ko-KR" sz="2800" dirty="0">
                  <a:latin typeface="+mn-ea"/>
                </a:rPr>
                <a:t>) </a:t>
              </a:r>
              <a:r>
                <a:rPr lang="ko-KR" altLang="en-US" sz="2800" dirty="0">
                  <a:latin typeface="+mn-ea"/>
                </a:rPr>
                <a:t>건축가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교육가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문학가</a:t>
              </a:r>
              <a:r>
                <a:rPr lang="en-US" altLang="ko-KR" sz="2800" dirty="0">
                  <a:latin typeface="+mn-ea"/>
                </a:rPr>
                <a:t>,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800" dirty="0">
                  <a:latin typeface="+mn-ea"/>
                </a:rPr>
                <a:t>          </a:t>
              </a:r>
              <a:r>
                <a:rPr lang="ko-KR" altLang="en-US" sz="2800" dirty="0">
                  <a:latin typeface="+mn-ea"/>
                </a:rPr>
                <a:t>작곡가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평론가</a:t>
              </a:r>
              <a:endParaRPr lang="en-US" altLang="ko-KR" sz="2800" dirty="0">
                <a:latin typeface="+mn-ea"/>
              </a:endParaRPr>
            </a:p>
            <a:p>
              <a:pPr marL="571500" indent="-571500" algn="ctr">
                <a:lnSpc>
                  <a:spcPct val="120000"/>
                </a:lnSpc>
                <a:buFont typeface="Wingdings" panose="05000000000000000000" pitchFamily="2" charset="2"/>
                <a:buChar char="v"/>
              </a:pPr>
              <a:r>
                <a:rPr lang="en-US" altLang="ko-KR" sz="2800" dirty="0">
                  <a:latin typeface="+mn-ea"/>
                </a:rPr>
                <a:t>‘</a:t>
              </a:r>
              <a:r>
                <a:rPr lang="ko-KR" altLang="en-US" sz="2800" dirty="0">
                  <a:latin typeface="+mn-ea"/>
                </a:rPr>
                <a:t>그것에 능한 사람</a:t>
              </a:r>
              <a:r>
                <a:rPr lang="en-US" altLang="ko-KR" sz="2800" dirty="0">
                  <a:latin typeface="+mn-ea"/>
                </a:rPr>
                <a:t>’</a:t>
              </a:r>
              <a:r>
                <a:rPr lang="ko-KR" altLang="en-US" sz="2800" dirty="0">
                  <a:latin typeface="+mn-ea"/>
                </a:rPr>
                <a:t>의 뜻을 더하는 접미사</a:t>
              </a:r>
              <a:r>
                <a:rPr lang="en-US" altLang="ko-KR" sz="2800" dirty="0">
                  <a:latin typeface="+mn-ea"/>
                </a:rPr>
                <a:t>. (</a:t>
              </a:r>
              <a:r>
                <a:rPr lang="ko-KR" altLang="en-US" sz="2800" dirty="0">
                  <a:latin typeface="+mn-ea"/>
                </a:rPr>
                <a:t>예</a:t>
              </a:r>
              <a:r>
                <a:rPr lang="en-US" altLang="ko-KR" sz="2800" dirty="0">
                  <a:latin typeface="+mn-ea"/>
                </a:rPr>
                <a:t>) </a:t>
              </a:r>
              <a:r>
                <a:rPr lang="ko-KR" altLang="en-US" sz="2800" dirty="0">
                  <a:latin typeface="+mn-ea"/>
                </a:rPr>
                <a:t>외교가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이론가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전략가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전술가</a:t>
              </a:r>
              <a:endParaRPr lang="en-US" altLang="ko-KR" sz="2800" dirty="0">
                <a:latin typeface="+mn-ea"/>
              </a:endParaRPr>
            </a:p>
          </p:txBody>
        </p:sp>
        <p:sp>
          <p:nvSpPr>
            <p:cNvPr id="5" name="Right Triangle 4">
              <a:extLst>
                <a:ext uri="{FF2B5EF4-FFF2-40B4-BE49-F238E27FC236}">
                  <a16:creationId xmlns:a16="http://schemas.microsoft.com/office/drawing/2014/main" id="{766F841D-95BD-4EAE-B548-46984CE05C5C}"/>
                </a:ext>
              </a:extLst>
            </p:cNvPr>
            <p:cNvSpPr/>
            <p:nvPr/>
          </p:nvSpPr>
          <p:spPr>
            <a:xfrm>
              <a:off x="127118" y="5292080"/>
              <a:ext cx="1626546" cy="1478445"/>
            </a:xfrm>
            <a:prstGeom prst="rt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400" b="1" dirty="0"/>
                <a:t>가</a:t>
              </a:r>
              <a:endParaRPr lang="en-US" sz="4400" b="1" dirty="0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F26623F-5A37-4032-BA33-E8740FC286F3}"/>
              </a:ext>
            </a:extLst>
          </p:cNvPr>
          <p:cNvGrpSpPr/>
          <p:nvPr/>
        </p:nvGrpSpPr>
        <p:grpSpPr>
          <a:xfrm>
            <a:off x="6081823" y="1459555"/>
            <a:ext cx="6019683" cy="2870282"/>
            <a:chOff x="6081823" y="1459555"/>
            <a:chExt cx="6019683" cy="287028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6DF50C82-4C5C-4BA8-967D-081575631DB5}"/>
                </a:ext>
              </a:extLst>
            </p:cNvPr>
            <p:cNvSpPr txBox="1"/>
            <p:nvPr/>
          </p:nvSpPr>
          <p:spPr>
            <a:xfrm>
              <a:off x="6081823" y="1459555"/>
              <a:ext cx="6019683" cy="2870282"/>
            </a:xfrm>
            <a:prstGeom prst="foldedCorner">
              <a:avLst/>
            </a:prstGeom>
            <a:solidFill>
              <a:schemeClr val="accent6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marL="571500" indent="-571500" algn="ctr">
                <a:lnSpc>
                  <a:spcPct val="120000"/>
                </a:lnSpc>
                <a:buFont typeface="Wingdings" panose="05000000000000000000" pitchFamily="2" charset="2"/>
                <a:buChar char="v"/>
              </a:pPr>
              <a:endParaRPr lang="en-US" altLang="ko-KR" sz="1600" dirty="0">
                <a:latin typeface="+mn-ea"/>
              </a:endParaRPr>
            </a:p>
            <a:p>
              <a:pPr marL="571500" indent="-571500">
                <a:lnSpc>
                  <a:spcPct val="120000"/>
                </a:lnSpc>
                <a:buFont typeface="Wingdings" panose="05000000000000000000" pitchFamily="2" charset="2"/>
                <a:buChar char="v"/>
              </a:pPr>
              <a:r>
                <a:rPr lang="ko-KR" altLang="en-US" sz="2800" dirty="0">
                  <a:latin typeface="+mn-ea"/>
                </a:rPr>
                <a:t>일부 명사 뒤에 붙어 </a:t>
              </a:r>
              <a:r>
                <a:rPr lang="en-US" altLang="ko-KR" sz="2800" dirty="0">
                  <a:latin typeface="+mn-ea"/>
                </a:rPr>
                <a:t>‘</a:t>
              </a:r>
              <a:r>
                <a:rPr lang="ko-KR" altLang="en-US" sz="2800" dirty="0">
                  <a:latin typeface="+mn-ea"/>
                </a:rPr>
                <a:t>사람</a:t>
              </a:r>
              <a:r>
                <a:rPr lang="en-US" altLang="ko-KR" sz="2800" dirty="0">
                  <a:latin typeface="+mn-ea"/>
                </a:rPr>
                <a:t>’</a:t>
              </a:r>
              <a:r>
                <a:rPr lang="ko-KR" altLang="en-US" sz="2800" dirty="0">
                  <a:latin typeface="+mn-ea"/>
                </a:rPr>
                <a:t>의 뜻을 더하는 접미사</a:t>
              </a:r>
              <a:r>
                <a:rPr lang="en-US" altLang="ko-KR" sz="2800" dirty="0">
                  <a:latin typeface="+mn-ea"/>
                </a:rPr>
                <a:t>. 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800" dirty="0">
                  <a:latin typeface="+mn-ea"/>
                </a:rPr>
                <a:t>     (</a:t>
              </a:r>
              <a:r>
                <a:rPr lang="ko-KR" altLang="en-US" sz="2800" dirty="0">
                  <a:latin typeface="+mn-ea"/>
                </a:rPr>
                <a:t>예</a:t>
              </a:r>
              <a:r>
                <a:rPr lang="en-US" altLang="ko-KR" sz="2800" dirty="0">
                  <a:latin typeface="+mn-ea"/>
                </a:rPr>
                <a:t>) </a:t>
              </a:r>
              <a:r>
                <a:rPr lang="ko-KR" altLang="en-US" sz="2800" dirty="0">
                  <a:latin typeface="+mn-ea"/>
                </a:rPr>
                <a:t>과학자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교육자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노동자</a:t>
              </a:r>
              <a:r>
                <a:rPr lang="en-US" altLang="ko-KR" sz="2800" dirty="0">
                  <a:latin typeface="+mn-ea"/>
                </a:rPr>
                <a:t>,</a:t>
              </a:r>
            </a:p>
            <a:p>
              <a:pPr>
                <a:lnSpc>
                  <a:spcPct val="120000"/>
                </a:lnSpc>
              </a:pPr>
              <a:r>
                <a:rPr lang="en-US" altLang="ko-KR" sz="2800" dirty="0">
                  <a:latin typeface="+mn-ea"/>
                </a:rPr>
                <a:t>          </a:t>
              </a:r>
              <a:r>
                <a:rPr lang="ko-KR" altLang="en-US" sz="2800" dirty="0">
                  <a:latin typeface="+mn-ea"/>
                </a:rPr>
                <a:t>참석자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기술자</a:t>
              </a:r>
              <a:r>
                <a:rPr lang="en-US" altLang="ko-KR" sz="2800" dirty="0">
                  <a:latin typeface="+mn-ea"/>
                </a:rPr>
                <a:t>, </a:t>
              </a:r>
              <a:r>
                <a:rPr lang="ko-KR" altLang="en-US" sz="2800" dirty="0">
                  <a:latin typeface="+mn-ea"/>
                </a:rPr>
                <a:t>연기자 </a:t>
              </a:r>
              <a:endParaRPr lang="en-US" altLang="ko-KR" sz="2800" dirty="0">
                <a:latin typeface="+mn-ea"/>
              </a:endParaRPr>
            </a:p>
          </p:txBody>
        </p:sp>
        <p:sp>
          <p:nvSpPr>
            <p:cNvPr id="13" name="Right Triangle 12">
              <a:extLst>
                <a:ext uri="{FF2B5EF4-FFF2-40B4-BE49-F238E27FC236}">
                  <a16:creationId xmlns:a16="http://schemas.microsoft.com/office/drawing/2014/main" id="{E7A95DD4-C8E5-4CEF-B7FE-DA7D96ACDAD7}"/>
                </a:ext>
              </a:extLst>
            </p:cNvPr>
            <p:cNvSpPr/>
            <p:nvPr/>
          </p:nvSpPr>
          <p:spPr>
            <a:xfrm>
              <a:off x="6114613" y="2848213"/>
              <a:ext cx="1626546" cy="1478445"/>
            </a:xfrm>
            <a:prstGeom prst="rtTriangl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ko-KR" altLang="en-US" sz="4400" b="1" dirty="0"/>
                <a:t>자</a:t>
              </a:r>
              <a:endParaRPr lang="en-US" sz="4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67488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402D8078-448C-4AE9-BC20-56F3E722CA7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9275594" y="98502"/>
            <a:ext cx="2657354" cy="675057"/>
          </a:xfrm>
          <a:prstGeom prst="rect">
            <a:avLst/>
          </a:prstGeom>
        </p:spPr>
        <p:txBody>
          <a:bodyPr>
            <a:normAutofit fontScale="9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110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26256" y="65673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예술가 인터뷰 키워드</a:t>
            </a:r>
            <a:endParaRPr lang="en-US" sz="4000" dirty="0"/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049372F7-83F0-4586-8EBC-47108ADD48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9003326"/>
              </p:ext>
            </p:extLst>
          </p:nvPr>
        </p:nvGraphicFramePr>
        <p:xfrm>
          <a:off x="0" y="880393"/>
          <a:ext cx="12192000" cy="522994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59460668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581725239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956621221"/>
                    </a:ext>
                  </a:extLst>
                </a:gridCol>
              </a:tblGrid>
              <a:tr h="1743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계기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작품 세계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인생관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63022941"/>
                  </a:ext>
                </a:extLst>
              </a:tr>
              <a:tr h="174331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근황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업적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향후 계획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311115340"/>
                  </a:ext>
                </a:extLst>
              </a:tr>
              <a:tr h="1743314"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수상 경력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17606624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CD237492-B7D7-4669-BCB7-D240AEC0F15B}"/>
              </a:ext>
            </a:extLst>
          </p:cNvPr>
          <p:cNvSpPr/>
          <p:nvPr/>
        </p:nvSpPr>
        <p:spPr>
          <a:xfrm>
            <a:off x="131298" y="4209122"/>
            <a:ext cx="4061637" cy="17297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일을 시작하게 된 계기는 무엇입니까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4182E63-4BD6-4E25-AA33-7EC0C60D9E1C}"/>
              </a:ext>
            </a:extLst>
          </p:cNvPr>
          <p:cNvSpPr/>
          <p:nvPr/>
        </p:nvSpPr>
        <p:spPr>
          <a:xfrm>
            <a:off x="-1771" y="4395451"/>
            <a:ext cx="4061637" cy="17297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/>
              <a:t>요즘 근황이 어떠십니까</a:t>
            </a:r>
            <a:r>
              <a:rPr lang="en-US" altLang="ko-KR" sz="3200" dirty="0"/>
              <a:t>?</a:t>
            </a:r>
            <a:endParaRPr lang="en-US" sz="3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BFA35DA-045C-4424-B369-80492A728F06}"/>
              </a:ext>
            </a:extLst>
          </p:cNvPr>
          <p:cNvSpPr/>
          <p:nvPr/>
        </p:nvSpPr>
        <p:spPr>
          <a:xfrm>
            <a:off x="7999065" y="4209121"/>
            <a:ext cx="4061637" cy="17297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작품 세계에 대해 설명해 주세요</a:t>
            </a:r>
            <a:r>
              <a:rPr lang="en-US" altLang="ko-KR" sz="3200" dirty="0"/>
              <a:t>.</a:t>
            </a:r>
            <a:endParaRPr lang="en-US" sz="32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ABA652C-8DAC-4D87-8A27-2F32FDC4DA8F}"/>
              </a:ext>
            </a:extLst>
          </p:cNvPr>
          <p:cNvSpPr/>
          <p:nvPr/>
        </p:nvSpPr>
        <p:spPr>
          <a:xfrm>
            <a:off x="8130363" y="4380614"/>
            <a:ext cx="4061637" cy="172972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o-KR" altLang="en-US" sz="3200" dirty="0"/>
              <a:t>작가님의 인생관은 무엇입니까</a:t>
            </a:r>
            <a:r>
              <a:rPr lang="en-US" altLang="ko-KR" sz="3200" dirty="0"/>
              <a:t>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50081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7C4D8A8D-FCA2-4A9D-8D35-5950707160E2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A36D7E-A27C-4E3D-8408-3D7819768DE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006" t="12094" r="13664" b="25400"/>
          <a:stretch/>
        </p:blipFill>
        <p:spPr>
          <a:xfrm>
            <a:off x="0" y="0"/>
            <a:ext cx="12192001" cy="6182943"/>
          </a:xfrm>
          <a:prstGeom prst="rect">
            <a:avLst/>
          </a:prstGeom>
        </p:spPr>
      </p:pic>
      <p:sp>
        <p:nvSpPr>
          <p:cNvPr id="10" name="Heptagon 9">
            <a:extLst>
              <a:ext uri="{FF2B5EF4-FFF2-40B4-BE49-F238E27FC236}">
                <a16:creationId xmlns:a16="http://schemas.microsoft.com/office/drawing/2014/main" id="{E32249A6-2157-4160-9605-B0113F2AA30A}"/>
              </a:ext>
            </a:extLst>
          </p:cNvPr>
          <p:cNvSpPr/>
          <p:nvPr/>
        </p:nvSpPr>
        <p:spPr>
          <a:xfrm>
            <a:off x="5209954" y="1254640"/>
            <a:ext cx="680484" cy="675057"/>
          </a:xfrm>
          <a:prstGeom prst="hept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1</a:t>
            </a:r>
          </a:p>
        </p:txBody>
      </p:sp>
      <p:sp>
        <p:nvSpPr>
          <p:cNvPr id="11" name="Heptagon 10">
            <a:extLst>
              <a:ext uri="{FF2B5EF4-FFF2-40B4-BE49-F238E27FC236}">
                <a16:creationId xmlns:a16="http://schemas.microsoft.com/office/drawing/2014/main" id="{E9249775-D4E2-4228-9297-DB04B890565D}"/>
              </a:ext>
            </a:extLst>
          </p:cNvPr>
          <p:cNvSpPr/>
          <p:nvPr/>
        </p:nvSpPr>
        <p:spPr>
          <a:xfrm>
            <a:off x="7510131" y="1254640"/>
            <a:ext cx="680484" cy="675057"/>
          </a:xfrm>
          <a:prstGeom prst="hept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2</a:t>
            </a:r>
          </a:p>
        </p:txBody>
      </p:sp>
      <p:sp>
        <p:nvSpPr>
          <p:cNvPr id="12" name="Heptagon 11">
            <a:extLst>
              <a:ext uri="{FF2B5EF4-FFF2-40B4-BE49-F238E27FC236}">
                <a16:creationId xmlns:a16="http://schemas.microsoft.com/office/drawing/2014/main" id="{DF1AB1F6-4C6C-407B-B62B-45237CD3E85E}"/>
              </a:ext>
            </a:extLst>
          </p:cNvPr>
          <p:cNvSpPr/>
          <p:nvPr/>
        </p:nvSpPr>
        <p:spPr>
          <a:xfrm>
            <a:off x="3487479" y="1254639"/>
            <a:ext cx="680484" cy="675057"/>
          </a:xfrm>
          <a:prstGeom prst="hept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3</a:t>
            </a:r>
          </a:p>
        </p:txBody>
      </p:sp>
      <p:sp>
        <p:nvSpPr>
          <p:cNvPr id="13" name="Heptagon 12">
            <a:extLst>
              <a:ext uri="{FF2B5EF4-FFF2-40B4-BE49-F238E27FC236}">
                <a16:creationId xmlns:a16="http://schemas.microsoft.com/office/drawing/2014/main" id="{4FFA30FE-2CB6-49DE-A75B-94066641B9CB}"/>
              </a:ext>
            </a:extLst>
          </p:cNvPr>
          <p:cNvSpPr/>
          <p:nvPr/>
        </p:nvSpPr>
        <p:spPr>
          <a:xfrm>
            <a:off x="9810308" y="1254638"/>
            <a:ext cx="680484" cy="675057"/>
          </a:xfrm>
          <a:prstGeom prst="heptagon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16502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D1502B15-FDB5-430E-A6DF-D3675DFBF32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</a:extLst>
          </a:blip>
          <a:srcRect l="12197" t="39933" r="5630" b="49409"/>
          <a:stretch/>
        </p:blipFill>
        <p:spPr>
          <a:xfrm>
            <a:off x="0" y="-6245"/>
            <a:ext cx="12192000" cy="831146"/>
          </a:xfrm>
          <a:prstGeom prst="rect">
            <a:avLst/>
          </a:prstGeom>
        </p:spPr>
      </p:pic>
      <p:sp>
        <p:nvSpPr>
          <p:cNvPr id="2" name="Google Shape;182;p29">
            <a:extLst>
              <a:ext uri="{FF2B5EF4-FFF2-40B4-BE49-F238E27FC236}">
                <a16:creationId xmlns:a16="http://schemas.microsoft.com/office/drawing/2014/main" id="{6CDEAC87-0CAB-46A8-8C19-A199166A4F18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A94EE52-BBC4-4A65-80C5-EAC09C288EC3}"/>
              </a:ext>
            </a:extLst>
          </p:cNvPr>
          <p:cNvSpPr txBox="1">
            <a:spLocks/>
          </p:cNvSpPr>
          <p:nvPr/>
        </p:nvSpPr>
        <p:spPr>
          <a:xfrm>
            <a:off x="8732063" y="92870"/>
            <a:ext cx="3175457" cy="675057"/>
          </a:xfrm>
          <a:prstGeom prst="rect">
            <a:avLst/>
          </a:prstGeom>
        </p:spPr>
        <p:txBody>
          <a:bodyPr>
            <a:normAutofit fontScale="97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r"/>
            <a:r>
              <a:rPr lang="ko-KR" altLang="en-US" sz="3600" kern="0" dirty="0"/>
              <a:t>교과서 </a:t>
            </a:r>
            <a:r>
              <a:rPr lang="en-US" altLang="ko-KR" sz="3600" kern="0" dirty="0"/>
              <a:t>111</a:t>
            </a:r>
            <a:r>
              <a:rPr lang="ko-KR" altLang="en-US" sz="3600" kern="0" dirty="0"/>
              <a:t>쪽</a:t>
            </a:r>
            <a:endParaRPr lang="en-US" sz="3600" kern="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A8E7633-D2E0-475E-A648-80C11541F89E}"/>
              </a:ext>
            </a:extLst>
          </p:cNvPr>
          <p:cNvSpPr txBox="1"/>
          <p:nvPr/>
        </p:nvSpPr>
        <p:spPr>
          <a:xfrm>
            <a:off x="3200855" y="76455"/>
            <a:ext cx="5790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/>
              <a:t>재능 관련 어휘</a:t>
            </a:r>
            <a:endParaRPr lang="en-US" sz="4000" dirty="0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66E6B593-D6A7-4B54-81AC-3AD52582D80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101416"/>
              </p:ext>
            </p:extLst>
          </p:nvPr>
        </p:nvGraphicFramePr>
        <p:xfrm>
          <a:off x="25145" y="871484"/>
          <a:ext cx="12166856" cy="412543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1714">
                  <a:extLst>
                    <a:ext uri="{9D8B030D-6E8A-4147-A177-3AD203B41FA5}">
                      <a16:colId xmlns:a16="http://schemas.microsoft.com/office/drawing/2014/main" val="2587791185"/>
                    </a:ext>
                  </a:extLst>
                </a:gridCol>
                <a:gridCol w="3041714">
                  <a:extLst>
                    <a:ext uri="{9D8B030D-6E8A-4147-A177-3AD203B41FA5}">
                      <a16:colId xmlns:a16="http://schemas.microsoft.com/office/drawing/2014/main" val="2275657569"/>
                    </a:ext>
                  </a:extLst>
                </a:gridCol>
                <a:gridCol w="3041714">
                  <a:extLst>
                    <a:ext uri="{9D8B030D-6E8A-4147-A177-3AD203B41FA5}">
                      <a16:colId xmlns:a16="http://schemas.microsoft.com/office/drawing/2014/main" val="762136830"/>
                    </a:ext>
                  </a:extLst>
                </a:gridCol>
                <a:gridCol w="3041714">
                  <a:extLst>
                    <a:ext uri="{9D8B030D-6E8A-4147-A177-3AD203B41FA5}">
                      <a16:colId xmlns:a16="http://schemas.microsoft.com/office/drawing/2014/main" val="1782337717"/>
                    </a:ext>
                  </a:extLst>
                </a:gridCol>
              </a:tblGrid>
              <a:tr h="2018724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소질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뛰어난 재능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재능을 타고나다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재능을 발견하다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6991956"/>
                  </a:ext>
                </a:extLst>
              </a:tr>
              <a:tr h="2106709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재능을 인정받다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이름을 날리다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상을 수상하다</a:t>
                      </a:r>
                      <a:endParaRPr lang="en-US" sz="40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/>
                        <a:t>최고의 자리에 오르다</a:t>
                      </a:r>
                      <a:endParaRPr lang="en-US" sz="40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992738209"/>
                  </a:ext>
                </a:extLst>
              </a:tr>
            </a:tbl>
          </a:graphicData>
        </a:graphic>
      </p:graphicFrame>
      <p:sp>
        <p:nvSpPr>
          <p:cNvPr id="7" name="Rectangle: Folded Corner 6">
            <a:extLst>
              <a:ext uri="{FF2B5EF4-FFF2-40B4-BE49-F238E27FC236}">
                <a16:creationId xmlns:a16="http://schemas.microsoft.com/office/drawing/2014/main" id="{251BD5B5-4ED9-4697-AEE3-8003C2D713B6}"/>
              </a:ext>
            </a:extLst>
          </p:cNvPr>
          <p:cNvSpPr/>
          <p:nvPr/>
        </p:nvSpPr>
        <p:spPr>
          <a:xfrm rot="450934">
            <a:off x="312734" y="1938543"/>
            <a:ext cx="3051544" cy="1490826"/>
          </a:xfrm>
          <a:prstGeom prst="foldedCorner">
            <a:avLst>
              <a:gd name="adj" fmla="val 227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US" altLang="ko-KR" sz="2000" dirty="0"/>
          </a:p>
          <a:p>
            <a:pPr algn="ctr">
              <a:spcBef>
                <a:spcPts val="600"/>
              </a:spcBef>
            </a:pPr>
            <a:r>
              <a:rPr lang="ko-KR" altLang="en-US" sz="3200" dirty="0"/>
              <a:t>타고난 소질을 계발하다</a:t>
            </a:r>
            <a:endParaRPr lang="en-US" sz="3200" dirty="0"/>
          </a:p>
        </p:txBody>
      </p:sp>
      <p:sp>
        <p:nvSpPr>
          <p:cNvPr id="16" name="Rectangle: Folded Corner 15">
            <a:extLst>
              <a:ext uri="{FF2B5EF4-FFF2-40B4-BE49-F238E27FC236}">
                <a16:creationId xmlns:a16="http://schemas.microsoft.com/office/drawing/2014/main" id="{DADA131F-A7A9-4D0F-A09A-354A3ADE899F}"/>
              </a:ext>
            </a:extLst>
          </p:cNvPr>
          <p:cNvSpPr/>
          <p:nvPr/>
        </p:nvSpPr>
        <p:spPr>
          <a:xfrm rot="20901196">
            <a:off x="4052952" y="1855960"/>
            <a:ext cx="3051544" cy="1469674"/>
          </a:xfrm>
          <a:prstGeom prst="foldedCorner">
            <a:avLst>
              <a:gd name="adj" fmla="val 227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US" altLang="ko-KR" sz="2000" dirty="0"/>
          </a:p>
          <a:p>
            <a:pPr algn="ctr">
              <a:spcBef>
                <a:spcPts val="600"/>
              </a:spcBef>
            </a:pPr>
            <a:r>
              <a:rPr lang="ko-KR" altLang="en-US" sz="3200" dirty="0"/>
              <a:t>미술에 뛰어난 재능이 있다</a:t>
            </a:r>
            <a:endParaRPr lang="en-US" sz="3200" dirty="0"/>
          </a:p>
        </p:txBody>
      </p:sp>
      <p:sp>
        <p:nvSpPr>
          <p:cNvPr id="17" name="Rectangle: Folded Corner 16">
            <a:extLst>
              <a:ext uri="{FF2B5EF4-FFF2-40B4-BE49-F238E27FC236}">
                <a16:creationId xmlns:a16="http://schemas.microsoft.com/office/drawing/2014/main" id="{92F7B2AC-B6F6-4C87-9A12-1FDFBCA4915F}"/>
              </a:ext>
            </a:extLst>
          </p:cNvPr>
          <p:cNvSpPr/>
          <p:nvPr/>
        </p:nvSpPr>
        <p:spPr>
          <a:xfrm rot="709655">
            <a:off x="7983879" y="4716984"/>
            <a:ext cx="2458102" cy="1335547"/>
          </a:xfrm>
          <a:prstGeom prst="foldedCorner">
            <a:avLst>
              <a:gd name="adj" fmla="val 227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US" altLang="ko-KR" sz="2000" dirty="0"/>
          </a:p>
          <a:p>
            <a:pPr algn="ctr">
              <a:spcBef>
                <a:spcPts val="600"/>
              </a:spcBef>
            </a:pPr>
            <a:r>
              <a:rPr lang="ko-KR" altLang="en-US" sz="3200" dirty="0"/>
              <a:t>재능이 풍부하다</a:t>
            </a:r>
            <a:endParaRPr lang="en-US" sz="3200" dirty="0"/>
          </a:p>
        </p:txBody>
      </p:sp>
      <p:sp>
        <p:nvSpPr>
          <p:cNvPr id="19" name="Rectangle: Folded Corner 18">
            <a:extLst>
              <a:ext uri="{FF2B5EF4-FFF2-40B4-BE49-F238E27FC236}">
                <a16:creationId xmlns:a16="http://schemas.microsoft.com/office/drawing/2014/main" id="{B0D3D611-EF3E-4722-B67B-28E2A102AE02}"/>
              </a:ext>
            </a:extLst>
          </p:cNvPr>
          <p:cNvSpPr/>
          <p:nvPr/>
        </p:nvSpPr>
        <p:spPr>
          <a:xfrm rot="775653">
            <a:off x="3300067" y="4804969"/>
            <a:ext cx="3051544" cy="1232658"/>
          </a:xfrm>
          <a:prstGeom prst="foldedCorner">
            <a:avLst>
              <a:gd name="adj" fmla="val 22746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ts val="600"/>
              </a:spcBef>
            </a:pPr>
            <a:endParaRPr lang="en-US" altLang="ko-KR" sz="2000" dirty="0"/>
          </a:p>
          <a:p>
            <a:pPr algn="ctr">
              <a:spcBef>
                <a:spcPts val="600"/>
              </a:spcBef>
            </a:pPr>
            <a:r>
              <a:rPr lang="ko-KR" altLang="en-US" sz="3200" dirty="0"/>
              <a:t>이름을 남기다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62562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6" grpId="0" animBg="1"/>
      <p:bldP spid="17" grpId="0" animBg="1"/>
      <p:bldP spid="19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4203</TotalTime>
  <Words>1991</Words>
  <Application>Microsoft Office PowerPoint</Application>
  <PresentationFormat>Widescreen</PresentationFormat>
  <Paragraphs>352</Paragraphs>
  <Slides>34</Slides>
  <Notes>26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1" baseType="lpstr">
      <vt:lpstr>hurme_no2-webfont</vt:lpstr>
      <vt:lpstr>맑은 고딕</vt:lpstr>
      <vt:lpstr>맑은 고딕</vt:lpstr>
      <vt:lpstr>Arial</vt:lpstr>
      <vt:lpstr>Calibri</vt:lpstr>
      <vt:lpstr>Wingdings</vt:lpstr>
      <vt:lpstr>1_Office Theme</vt:lpstr>
      <vt:lpstr>     재외동포를 위한 한국어(영어권)   6-1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6-1</dc:title>
  <dc:creator>HEE HAN;gracenuri@hotmail.com</dc:creator>
  <cp:lastModifiedBy>Hyunkyu Yi</cp:lastModifiedBy>
  <cp:revision>288</cp:revision>
  <dcterms:created xsi:type="dcterms:W3CDTF">2020-04-18T22:55:50Z</dcterms:created>
  <dcterms:modified xsi:type="dcterms:W3CDTF">2020-05-06T03:07:07Z</dcterms:modified>
</cp:coreProperties>
</file>